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2" r:id="rId3"/>
  </p:sldMasterIdLst>
  <p:notesMasterIdLst>
    <p:notesMasterId r:id="rId26"/>
  </p:notesMasterIdLst>
  <p:sldIdLst>
    <p:sldId id="349" r:id="rId4"/>
    <p:sldId id="367" r:id="rId5"/>
    <p:sldId id="295" r:id="rId6"/>
    <p:sldId id="282" r:id="rId7"/>
    <p:sldId id="283" r:id="rId8"/>
    <p:sldId id="368" r:id="rId9"/>
    <p:sldId id="378" r:id="rId10"/>
    <p:sldId id="377" r:id="rId11"/>
    <p:sldId id="384" r:id="rId12"/>
    <p:sldId id="317" r:id="rId13"/>
    <p:sldId id="370" r:id="rId14"/>
    <p:sldId id="386" r:id="rId15"/>
    <p:sldId id="387" r:id="rId16"/>
    <p:sldId id="385" r:id="rId17"/>
    <p:sldId id="369" r:id="rId18"/>
    <p:sldId id="371" r:id="rId19"/>
    <p:sldId id="374" r:id="rId20"/>
    <p:sldId id="379" r:id="rId21"/>
    <p:sldId id="383" r:id="rId22"/>
    <p:sldId id="382" r:id="rId23"/>
    <p:sldId id="356" r:id="rId24"/>
    <p:sldId id="318" r:id="rId25"/>
  </p:sldIdLst>
  <p:sldSz cx="9144000" cy="5143500" type="screen16x9"/>
  <p:notesSz cx="6761163" cy="99425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8246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9100" autoAdjust="0"/>
  </p:normalViewPr>
  <p:slideViewPr>
    <p:cSldViewPr>
      <p:cViewPr>
        <p:scale>
          <a:sx n="100" d="100"/>
          <a:sy n="100" d="100"/>
        </p:scale>
        <p:origin x="-739" y="-259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viewProps" Target="view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.xlsx"/><Relationship Id="rId1" Type="http://schemas.openxmlformats.org/officeDocument/2006/relationships/themeOverride" Target="../theme/themeOverrid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4.4805813331947303E-2"/>
          <c:y val="2.9163993116411102E-2"/>
          <c:w val="0.94279798200524956"/>
          <c:h val="0.6652905912948448"/>
        </c:manualLayout>
      </c:layout>
      <c:barChart>
        <c:barDir val="col"/>
        <c:grouping val="clustered"/>
        <c:varyColors val="0"/>
        <c:ser>
          <c:idx val="0"/>
          <c:order val="0"/>
          <c:invertIfNegative val="0"/>
          <c:cat>
            <c:strRef>
              <c:f>Лист2!$B$5:$B$14</c:f>
              <c:strCache>
                <c:ptCount val="10"/>
                <c:pt idx="0">
                  <c:v>Русский язык</c:v>
                </c:pt>
                <c:pt idx="1">
                  <c:v>Математика</c:v>
                </c:pt>
                <c:pt idx="2">
                  <c:v>Биология</c:v>
                </c:pt>
                <c:pt idx="3">
                  <c:v>Литература</c:v>
                </c:pt>
                <c:pt idx="4">
                  <c:v>Информатика и ИКТ</c:v>
                </c:pt>
                <c:pt idx="5">
                  <c:v>Химия</c:v>
                </c:pt>
                <c:pt idx="6">
                  <c:v>Физика</c:v>
                </c:pt>
                <c:pt idx="7">
                  <c:v>История</c:v>
                </c:pt>
                <c:pt idx="8">
                  <c:v>Обществознание</c:v>
                </c:pt>
                <c:pt idx="9">
                  <c:v>Английский язык</c:v>
                </c:pt>
              </c:strCache>
            </c:strRef>
          </c:cat>
          <c:val>
            <c:numRef>
              <c:f>Лист2!$C$5:$C$14</c:f>
              <c:numCache>
                <c:formatCode>General</c:formatCode>
                <c:ptCount val="10"/>
              </c:numCache>
            </c:numRef>
          </c:val>
        </c:ser>
        <c:ser>
          <c:idx val="1"/>
          <c:order val="1"/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Лист2!$B$5:$B$14</c:f>
              <c:strCache>
                <c:ptCount val="10"/>
                <c:pt idx="0">
                  <c:v>Русский язык</c:v>
                </c:pt>
                <c:pt idx="1">
                  <c:v>Математика</c:v>
                </c:pt>
                <c:pt idx="2">
                  <c:v>Биология</c:v>
                </c:pt>
                <c:pt idx="3">
                  <c:v>Литература</c:v>
                </c:pt>
                <c:pt idx="4">
                  <c:v>Информатика и ИКТ</c:v>
                </c:pt>
                <c:pt idx="5">
                  <c:v>Химия</c:v>
                </c:pt>
                <c:pt idx="6">
                  <c:v>Физика</c:v>
                </c:pt>
                <c:pt idx="7">
                  <c:v>История</c:v>
                </c:pt>
                <c:pt idx="8">
                  <c:v>Обществознание</c:v>
                </c:pt>
                <c:pt idx="9">
                  <c:v>Английский язык</c:v>
                </c:pt>
              </c:strCache>
            </c:strRef>
          </c:cat>
          <c:val>
            <c:numRef>
              <c:f>Лист2!$D$5:$D$14</c:f>
              <c:numCache>
                <c:formatCode>General</c:formatCode>
                <c:ptCount val="10"/>
                <c:pt idx="0">
                  <c:v>60.88</c:v>
                </c:pt>
                <c:pt idx="1">
                  <c:v>41.4</c:v>
                </c:pt>
                <c:pt idx="2">
                  <c:v>52.5</c:v>
                </c:pt>
                <c:pt idx="3">
                  <c:v>50.8</c:v>
                </c:pt>
                <c:pt idx="4">
                  <c:v>50.9</c:v>
                </c:pt>
                <c:pt idx="5">
                  <c:v>49.9</c:v>
                </c:pt>
                <c:pt idx="6">
                  <c:v>42.4</c:v>
                </c:pt>
                <c:pt idx="7">
                  <c:v>43.9</c:v>
                </c:pt>
                <c:pt idx="8">
                  <c:v>52.8</c:v>
                </c:pt>
                <c:pt idx="9">
                  <c:v>34</c:v>
                </c:pt>
              </c:numCache>
            </c:numRef>
          </c:val>
        </c:ser>
        <c:ser>
          <c:idx val="2"/>
          <c:order val="2"/>
          <c:invertIfNegative val="0"/>
          <c:dLbls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Лист2!$B$5:$B$14</c:f>
              <c:strCache>
                <c:ptCount val="10"/>
                <c:pt idx="0">
                  <c:v>Русский язык</c:v>
                </c:pt>
                <c:pt idx="1">
                  <c:v>Математика</c:v>
                </c:pt>
                <c:pt idx="2">
                  <c:v>Биология</c:v>
                </c:pt>
                <c:pt idx="3">
                  <c:v>Литература</c:v>
                </c:pt>
                <c:pt idx="4">
                  <c:v>Информатика и ИКТ</c:v>
                </c:pt>
                <c:pt idx="5">
                  <c:v>Химия</c:v>
                </c:pt>
                <c:pt idx="6">
                  <c:v>Физика</c:v>
                </c:pt>
                <c:pt idx="7">
                  <c:v>История</c:v>
                </c:pt>
                <c:pt idx="8">
                  <c:v>Обществознание</c:v>
                </c:pt>
                <c:pt idx="9">
                  <c:v>Английский язык</c:v>
                </c:pt>
              </c:strCache>
            </c:strRef>
          </c:cat>
          <c:val>
            <c:numRef>
              <c:f>Лист2!$E$5:$E$14</c:f>
              <c:numCache>
                <c:formatCode>General</c:formatCode>
                <c:ptCount val="10"/>
                <c:pt idx="0">
                  <c:v>65.989999999999995</c:v>
                </c:pt>
                <c:pt idx="2">
                  <c:v>51.43</c:v>
                </c:pt>
                <c:pt idx="3">
                  <c:v>55.8</c:v>
                </c:pt>
                <c:pt idx="4">
                  <c:v>54.5</c:v>
                </c:pt>
                <c:pt idx="5">
                  <c:v>65.3</c:v>
                </c:pt>
                <c:pt idx="6">
                  <c:v>51</c:v>
                </c:pt>
                <c:pt idx="7">
                  <c:v>54.56</c:v>
                </c:pt>
                <c:pt idx="8">
                  <c:v>51.95</c:v>
                </c:pt>
                <c:pt idx="9">
                  <c:v>57.71</c:v>
                </c:pt>
              </c:numCache>
            </c:numRef>
          </c:val>
        </c:ser>
        <c:ser>
          <c:idx val="3"/>
          <c:order val="3"/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Лист2!$B$5:$B$14</c:f>
              <c:strCache>
                <c:ptCount val="10"/>
                <c:pt idx="0">
                  <c:v>Русский язык</c:v>
                </c:pt>
                <c:pt idx="1">
                  <c:v>Математика</c:v>
                </c:pt>
                <c:pt idx="2">
                  <c:v>Биология</c:v>
                </c:pt>
                <c:pt idx="3">
                  <c:v>Литература</c:v>
                </c:pt>
                <c:pt idx="4">
                  <c:v>Информатика и ИКТ</c:v>
                </c:pt>
                <c:pt idx="5">
                  <c:v>Химия</c:v>
                </c:pt>
                <c:pt idx="6">
                  <c:v>Физика</c:v>
                </c:pt>
                <c:pt idx="7">
                  <c:v>История</c:v>
                </c:pt>
                <c:pt idx="8">
                  <c:v>Обществознание</c:v>
                </c:pt>
                <c:pt idx="9">
                  <c:v>Английский язык</c:v>
                </c:pt>
              </c:strCache>
            </c:strRef>
          </c:cat>
          <c:val>
            <c:numRef>
              <c:f>Лист2!$F$5:$F$14</c:f>
              <c:numCache>
                <c:formatCode>General</c:formatCode>
                <c:ptCount val="10"/>
                <c:pt idx="0">
                  <c:v>69.87</c:v>
                </c:pt>
                <c:pt idx="1">
                  <c:v>46.5</c:v>
                </c:pt>
                <c:pt idx="2">
                  <c:v>49.4</c:v>
                </c:pt>
                <c:pt idx="3">
                  <c:v>50.99</c:v>
                </c:pt>
                <c:pt idx="4">
                  <c:v>58</c:v>
                </c:pt>
                <c:pt idx="5">
                  <c:v>58.7</c:v>
                </c:pt>
                <c:pt idx="6">
                  <c:v>52.9</c:v>
                </c:pt>
                <c:pt idx="7">
                  <c:v>51.3</c:v>
                </c:pt>
                <c:pt idx="8">
                  <c:v>55.1</c:v>
                </c:pt>
                <c:pt idx="9">
                  <c:v>50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4879360"/>
        <c:axId val="34880896"/>
      </c:barChart>
      <c:catAx>
        <c:axId val="34879360"/>
        <c:scaling>
          <c:orientation val="minMax"/>
        </c:scaling>
        <c:delete val="0"/>
        <c:axPos val="b"/>
        <c:majorTickMark val="out"/>
        <c:minorTickMark val="none"/>
        <c:tickLblPos val="nextTo"/>
        <c:crossAx val="34880896"/>
        <c:crosses val="autoZero"/>
        <c:auto val="1"/>
        <c:lblAlgn val="ctr"/>
        <c:lblOffset val="100"/>
        <c:noMultiLvlLbl val="0"/>
      </c:catAx>
      <c:valAx>
        <c:axId val="34880896"/>
        <c:scaling>
          <c:orientation val="minMax"/>
        </c:scaling>
        <c:delete val="0"/>
        <c:axPos val="l"/>
        <c:majorGridlines>
          <c:spPr>
            <a:ln>
              <a:noFill/>
            </a:ln>
          </c:spPr>
        </c:majorGridlines>
        <c:numFmt formatCode="General" sourceLinked="1"/>
        <c:majorTickMark val="out"/>
        <c:minorTickMark val="none"/>
        <c:tickLblPos val="nextTo"/>
        <c:crossAx val="34879360"/>
        <c:crosses val="autoZero"/>
        <c:crossBetween val="between"/>
      </c:valAx>
    </c:plotArea>
    <c:plotVisOnly val="1"/>
    <c:dispBlanksAs val="gap"/>
    <c:showDLblsOverMax val="0"/>
  </c:chart>
  <c:externalData r:id="rId2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29837" cy="49712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29761" y="0"/>
            <a:ext cx="2929837" cy="49712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9C20AFB-EF62-44D3-93FD-F2A351F89BE6}" type="datetimeFigureOut">
              <a:rPr lang="ru-RU" smtClean="0"/>
              <a:pPr/>
              <a:t>19.12.2016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263" y="746125"/>
            <a:ext cx="6624637" cy="3727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6117" y="4722694"/>
            <a:ext cx="5408930" cy="447413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43662"/>
            <a:ext cx="2929837" cy="4971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29761" y="9443662"/>
            <a:ext cx="2929837" cy="4971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34147D8-8C3D-4140-AE85-28FC0D67B57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12787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30"/>
            <a:ext cx="7772400" cy="11025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06DEA8-19F2-407E-A26D-472A3D2797B1}" type="datetimeFigureOut">
              <a:rPr lang="ru-RU" smtClean="0"/>
              <a:pPr/>
              <a:t>19.12.2016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9E6FD1-23B7-4B08-A571-2266ACFCC8B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10254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06DEA8-19F2-407E-A26D-472A3D2797B1}" type="datetimeFigureOut">
              <a:rPr lang="ru-RU" smtClean="0"/>
              <a:pPr/>
              <a:t>19.12.2016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9E6FD1-23B7-4B08-A571-2266ACFCC8B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90863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06DEA8-19F2-407E-A26D-472A3D2797B1}" type="datetimeFigureOut">
              <a:rPr lang="ru-RU" smtClean="0"/>
              <a:pPr/>
              <a:t>19.12.2016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9E6FD1-23B7-4B08-A571-2266ACFCC8B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04773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900114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900114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06DEA8-19F2-407E-A26D-472A3D2797B1}" type="datetimeFigureOut">
              <a:rPr lang="ru-RU" smtClean="0"/>
              <a:pPr/>
              <a:t>19.12.2016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9E6FD1-23B7-4B08-A571-2266ACFCC8B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28831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33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33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06DEA8-19F2-407E-A26D-472A3D2797B1}" type="datetimeFigureOut">
              <a:rPr lang="ru-RU" smtClean="0"/>
              <a:pPr/>
              <a:t>19.12.2016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9E6FD1-23B7-4B08-A571-2266ACFCC8B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317016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06DEA8-19F2-407E-A26D-472A3D2797B1}" type="datetimeFigureOut">
              <a:rPr lang="ru-RU" smtClean="0"/>
              <a:pPr/>
              <a:t>19.12.2016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9E6FD1-23B7-4B08-A571-2266ACFCC8B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280326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06DEA8-19F2-407E-A26D-472A3D2797B1}" type="datetimeFigureOut">
              <a:rPr lang="ru-RU" smtClean="0"/>
              <a:pPr/>
              <a:t>19.12.2016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9E6FD1-23B7-4B08-A571-2266ACFCC8B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723484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2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04797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2" y="1076328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06DEA8-19F2-407E-A26D-472A3D2797B1}" type="datetimeFigureOut">
              <a:rPr lang="ru-RU" smtClean="0"/>
              <a:pPr/>
              <a:t>19.12.2016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9E6FD1-23B7-4B08-A571-2266ACFCC8B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72149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1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14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06DEA8-19F2-407E-A26D-472A3D2797B1}" type="datetimeFigureOut">
              <a:rPr lang="ru-RU" smtClean="0"/>
              <a:pPr/>
              <a:t>19.12.2016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9E6FD1-23B7-4B08-A571-2266ACFCC8B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823843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06DEA8-19F2-407E-A26D-472A3D2797B1}" type="datetimeFigureOut">
              <a:rPr lang="ru-RU" smtClean="0"/>
              <a:pPr/>
              <a:t>19.12.2016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9E6FD1-23B7-4B08-A571-2266ACFCC8B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136976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06DEA8-19F2-407E-A26D-472A3D2797B1}" type="datetimeFigureOut">
              <a:rPr lang="ru-RU" smtClean="0"/>
              <a:pPr/>
              <a:t>19.12.2016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9E6FD1-23B7-4B08-A571-2266ACFCC8B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685164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72"/>
            <a:ext cx="7772400" cy="11025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>
                <a:solidFill>
                  <a:prstClr val="black">
                    <a:tint val="75000"/>
                  </a:prstClr>
                </a:solidFill>
              </a:rPr>
              <a:t>09.12.2015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1AE7FE-9857-4954-863E-6424AC6B470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234752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>
                <a:solidFill>
                  <a:prstClr val="black">
                    <a:tint val="75000"/>
                  </a:prstClr>
                </a:solidFill>
              </a:rPr>
              <a:t>09.12.2015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1AE7FE-9857-4954-863E-6424AC6B470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684639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218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>
                <a:solidFill>
                  <a:prstClr val="black">
                    <a:tint val="75000"/>
                  </a:prstClr>
                </a:solidFill>
              </a:rPr>
              <a:t>09.12.2015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1AE7FE-9857-4954-863E-6424AC6B470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242471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200154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200154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>
                <a:solidFill>
                  <a:prstClr val="black">
                    <a:tint val="75000"/>
                  </a:prstClr>
                </a:solidFill>
              </a:rPr>
              <a:t>09.12.2015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1AE7FE-9857-4954-863E-6424AC6B470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897141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8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66" y="1151338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6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>
                <a:solidFill>
                  <a:prstClr val="black">
                    <a:tint val="75000"/>
                  </a:prstClr>
                </a:solidFill>
              </a:rPr>
              <a:t>09.12.2015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1AE7FE-9857-4954-863E-6424AC6B470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836167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>
                <a:solidFill>
                  <a:prstClr val="black">
                    <a:tint val="75000"/>
                  </a:prstClr>
                </a:solidFill>
              </a:rPr>
              <a:t>09.12.2015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1AE7FE-9857-4954-863E-6424AC6B470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191797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>
                <a:solidFill>
                  <a:prstClr val="black">
                    <a:tint val="75000"/>
                  </a:prstClr>
                </a:solidFill>
              </a:rPr>
              <a:t>09.12.2015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1AE7FE-9857-4954-863E-6424AC6B470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506503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5" y="204788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04797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5" y="1076328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>
                <a:solidFill>
                  <a:prstClr val="black">
                    <a:tint val="75000"/>
                  </a:prstClr>
                </a:solidFill>
              </a:rPr>
              <a:t>09.12.2015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1AE7FE-9857-4954-863E-6424AC6B470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885226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93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56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>
                <a:solidFill>
                  <a:prstClr val="black">
                    <a:tint val="75000"/>
                  </a:prstClr>
                </a:solidFill>
              </a:rPr>
              <a:t>09.12.2015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1AE7FE-9857-4954-863E-6424AC6B470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650335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>
                <a:solidFill>
                  <a:prstClr val="black">
                    <a:tint val="75000"/>
                  </a:prstClr>
                </a:solidFill>
              </a:rPr>
              <a:t>09.12.2015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1AE7FE-9857-4954-863E-6424AC6B470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745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05980"/>
            <a:ext cx="2057400" cy="4388644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05980"/>
            <a:ext cx="6019800" cy="438864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>
                <a:solidFill>
                  <a:prstClr val="black">
                    <a:tint val="75000"/>
                  </a:prstClr>
                </a:solidFill>
              </a:rPr>
              <a:t>09.12.2015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1AE7FE-9857-4954-863E-6424AC6B470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992447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69"/>
            <a:ext cx="7772400" cy="11025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2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36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48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60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71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98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69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>
                <a:solidFill>
                  <a:prstClr val="black">
                    <a:tint val="75000"/>
                  </a:prstClr>
                </a:solidFill>
              </a:rPr>
              <a:t>09.12.2015</a:t>
            </a: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9A3371-74DC-4B6B-BD79-C2C7548E28B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667826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>
                <a:solidFill>
                  <a:prstClr val="black">
                    <a:tint val="75000"/>
                  </a:prstClr>
                </a:solidFill>
              </a:rPr>
              <a:t>09.12.2015</a:t>
            </a: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9A3371-74DC-4B6B-BD79-C2C7548E28B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364433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218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1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2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36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48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60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71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984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696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>
                <a:solidFill>
                  <a:prstClr val="black">
                    <a:tint val="75000"/>
                  </a:prstClr>
                </a:solidFill>
              </a:rPr>
              <a:t>09.12.2015</a:t>
            </a: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9A3371-74DC-4B6B-BD79-C2C7548E28B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219357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200154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200154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>
                <a:solidFill>
                  <a:prstClr val="black">
                    <a:tint val="75000"/>
                  </a:prstClr>
                </a:solidFill>
              </a:rPr>
              <a:t>09.12.2015</a:t>
            </a: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9A3371-74DC-4B6B-BD79-C2C7548E28B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702110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8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18" indent="0">
              <a:buNone/>
              <a:defRPr sz="2000" b="1"/>
            </a:lvl2pPr>
            <a:lvl3pPr marL="914243" indent="0">
              <a:buNone/>
              <a:defRPr sz="1800" b="1"/>
            </a:lvl3pPr>
            <a:lvl4pPr marL="1371362" indent="0">
              <a:buNone/>
              <a:defRPr sz="1600" b="1"/>
            </a:lvl4pPr>
            <a:lvl5pPr marL="1828484" indent="0">
              <a:buNone/>
              <a:defRPr sz="1600" b="1"/>
            </a:lvl5pPr>
            <a:lvl6pPr marL="2285601" indent="0">
              <a:buNone/>
              <a:defRPr sz="1600" b="1"/>
            </a:lvl6pPr>
            <a:lvl7pPr marL="2742719" indent="0">
              <a:buNone/>
              <a:defRPr sz="1600" b="1"/>
            </a:lvl7pPr>
            <a:lvl8pPr marL="3199840" indent="0">
              <a:buNone/>
              <a:defRPr sz="1600" b="1"/>
            </a:lvl8pPr>
            <a:lvl9pPr marL="365696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62" y="1151338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18" indent="0">
              <a:buNone/>
              <a:defRPr sz="2000" b="1"/>
            </a:lvl2pPr>
            <a:lvl3pPr marL="914243" indent="0">
              <a:buNone/>
              <a:defRPr sz="1800" b="1"/>
            </a:lvl3pPr>
            <a:lvl4pPr marL="1371362" indent="0">
              <a:buNone/>
              <a:defRPr sz="1600" b="1"/>
            </a:lvl4pPr>
            <a:lvl5pPr marL="1828484" indent="0">
              <a:buNone/>
              <a:defRPr sz="1600" b="1"/>
            </a:lvl5pPr>
            <a:lvl6pPr marL="2285601" indent="0">
              <a:buNone/>
              <a:defRPr sz="1600" b="1"/>
            </a:lvl6pPr>
            <a:lvl7pPr marL="2742719" indent="0">
              <a:buNone/>
              <a:defRPr sz="1600" b="1"/>
            </a:lvl7pPr>
            <a:lvl8pPr marL="3199840" indent="0">
              <a:buNone/>
              <a:defRPr sz="1600" b="1"/>
            </a:lvl8pPr>
            <a:lvl9pPr marL="365696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62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>
                <a:solidFill>
                  <a:prstClr val="black">
                    <a:tint val="75000"/>
                  </a:prstClr>
                </a:solidFill>
              </a:rPr>
              <a:t>09.12.2015</a:t>
            </a: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9A3371-74DC-4B6B-BD79-C2C7548E28B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031692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>
                <a:solidFill>
                  <a:prstClr val="black">
                    <a:tint val="75000"/>
                  </a:prstClr>
                </a:solidFill>
              </a:rPr>
              <a:t>09.12.2015</a:t>
            </a: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9A3371-74DC-4B6B-BD79-C2C7548E28B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357388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>
                <a:solidFill>
                  <a:prstClr val="black">
                    <a:tint val="75000"/>
                  </a:prstClr>
                </a:solidFill>
              </a:rPr>
              <a:t>09.12.2015</a:t>
            </a: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9A3371-74DC-4B6B-BD79-C2C7548E28B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588903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2" y="204788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04797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2" y="1076328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118" indent="0">
              <a:buNone/>
              <a:defRPr sz="1200"/>
            </a:lvl2pPr>
            <a:lvl3pPr marL="914243" indent="0">
              <a:buNone/>
              <a:defRPr sz="1000"/>
            </a:lvl3pPr>
            <a:lvl4pPr marL="1371362" indent="0">
              <a:buNone/>
              <a:defRPr sz="900"/>
            </a:lvl4pPr>
            <a:lvl5pPr marL="1828484" indent="0">
              <a:buNone/>
              <a:defRPr sz="900"/>
            </a:lvl5pPr>
            <a:lvl6pPr marL="2285601" indent="0">
              <a:buNone/>
              <a:defRPr sz="900"/>
            </a:lvl6pPr>
            <a:lvl7pPr marL="2742719" indent="0">
              <a:buNone/>
              <a:defRPr sz="900"/>
            </a:lvl7pPr>
            <a:lvl8pPr marL="3199840" indent="0">
              <a:buNone/>
              <a:defRPr sz="900"/>
            </a:lvl8pPr>
            <a:lvl9pPr marL="365696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>
                <a:solidFill>
                  <a:prstClr val="black">
                    <a:tint val="75000"/>
                  </a:prstClr>
                </a:solidFill>
              </a:rPr>
              <a:t>09.12.2015</a:t>
            </a: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9A3371-74DC-4B6B-BD79-C2C7548E28B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807954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93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118" indent="0">
              <a:buNone/>
              <a:defRPr sz="2800"/>
            </a:lvl2pPr>
            <a:lvl3pPr marL="914243" indent="0">
              <a:buNone/>
              <a:defRPr sz="2400"/>
            </a:lvl3pPr>
            <a:lvl4pPr marL="1371362" indent="0">
              <a:buNone/>
              <a:defRPr sz="2000"/>
            </a:lvl4pPr>
            <a:lvl5pPr marL="1828484" indent="0">
              <a:buNone/>
              <a:defRPr sz="2000"/>
            </a:lvl5pPr>
            <a:lvl6pPr marL="2285601" indent="0">
              <a:buNone/>
              <a:defRPr sz="2000"/>
            </a:lvl6pPr>
            <a:lvl7pPr marL="2742719" indent="0">
              <a:buNone/>
              <a:defRPr sz="2000"/>
            </a:lvl7pPr>
            <a:lvl8pPr marL="3199840" indent="0">
              <a:buNone/>
              <a:defRPr sz="2000"/>
            </a:lvl8pPr>
            <a:lvl9pPr marL="365696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5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118" indent="0">
              <a:buNone/>
              <a:defRPr sz="1200"/>
            </a:lvl2pPr>
            <a:lvl3pPr marL="914243" indent="0">
              <a:buNone/>
              <a:defRPr sz="1000"/>
            </a:lvl3pPr>
            <a:lvl4pPr marL="1371362" indent="0">
              <a:buNone/>
              <a:defRPr sz="900"/>
            </a:lvl4pPr>
            <a:lvl5pPr marL="1828484" indent="0">
              <a:buNone/>
              <a:defRPr sz="900"/>
            </a:lvl5pPr>
            <a:lvl6pPr marL="2285601" indent="0">
              <a:buNone/>
              <a:defRPr sz="900"/>
            </a:lvl6pPr>
            <a:lvl7pPr marL="2742719" indent="0">
              <a:buNone/>
              <a:defRPr sz="900"/>
            </a:lvl7pPr>
            <a:lvl8pPr marL="3199840" indent="0">
              <a:buNone/>
              <a:defRPr sz="900"/>
            </a:lvl8pPr>
            <a:lvl9pPr marL="365696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>
                <a:solidFill>
                  <a:prstClr val="black">
                    <a:tint val="75000"/>
                  </a:prstClr>
                </a:solidFill>
              </a:rPr>
              <a:t>09.12.2015</a:t>
            </a: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9A3371-74DC-4B6B-BD79-C2C7548E28B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240870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>
                <a:solidFill>
                  <a:prstClr val="black">
                    <a:tint val="75000"/>
                  </a:prstClr>
                </a:solidFill>
              </a:rPr>
              <a:t>09.12.2015</a:t>
            </a: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9A3371-74DC-4B6B-BD79-C2C7548E28B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9330486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>
                <a:solidFill>
                  <a:prstClr val="black">
                    <a:tint val="75000"/>
                  </a:prstClr>
                </a:solidFill>
              </a:rPr>
              <a:t>09.12.2015</a:t>
            </a: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9A3371-74DC-4B6B-BD79-C2C7548E28B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8260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06DEA8-19F2-407E-A26D-472A3D2797B1}" type="datetimeFigureOut">
              <a:rPr lang="ru-RU" smtClean="0"/>
              <a:pPr/>
              <a:t>19.12.2016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9E6FD1-23B7-4B08-A571-2266ACFCC8B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388108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4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306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ru-RU" smtClean="0">
                <a:solidFill>
                  <a:prstClr val="black">
                    <a:tint val="75000"/>
                  </a:prstClr>
                </a:solidFill>
              </a:rPr>
              <a:t>09.12.2015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306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306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1AE7FE-9857-4954-863E-6424AC6B470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98501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</p:spPr>
        <p:txBody>
          <a:bodyPr vert="horz" lIns="91426" tIns="45713" rIns="91426" bIns="45713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4"/>
            <a:ext cx="8229600" cy="3394472"/>
          </a:xfrm>
          <a:prstGeom prst="rect">
            <a:avLst/>
          </a:prstGeom>
        </p:spPr>
        <p:txBody>
          <a:bodyPr vert="horz" lIns="91426" tIns="45713" rIns="91426" bIns="45713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306"/>
            <a:ext cx="2133600" cy="273844"/>
          </a:xfrm>
          <a:prstGeom prst="rect">
            <a:avLst/>
          </a:prstGeom>
        </p:spPr>
        <p:txBody>
          <a:bodyPr vert="horz" lIns="91426" tIns="45713" rIns="91426" bIns="45713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243"/>
            <a:r>
              <a:rPr lang="ru-RU" smtClean="0">
                <a:solidFill>
                  <a:prstClr val="black">
                    <a:tint val="75000"/>
                  </a:prstClr>
                </a:solidFill>
              </a:rPr>
              <a:t>09.12.2015</a:t>
            </a: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306"/>
            <a:ext cx="2895600" cy="273844"/>
          </a:xfrm>
          <a:prstGeom prst="rect">
            <a:avLst/>
          </a:prstGeom>
        </p:spPr>
        <p:txBody>
          <a:bodyPr vert="horz" lIns="91426" tIns="45713" rIns="91426" bIns="45713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243"/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306"/>
            <a:ext cx="2133600" cy="273844"/>
          </a:xfrm>
          <a:prstGeom prst="rect">
            <a:avLst/>
          </a:prstGeom>
        </p:spPr>
        <p:txBody>
          <a:bodyPr vert="horz" lIns="91426" tIns="45713" rIns="91426" bIns="45713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243"/>
            <a:fld id="{1B9A3371-74DC-4B6B-BD79-C2C7548E28B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914243"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78505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 dt="0"/>
  <p:txStyles>
    <p:titleStyle>
      <a:lvl1pPr algn="ctr" defTabSz="914243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839" indent="-342839" algn="l" defTabSz="914243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823" indent="-285701" algn="l" defTabSz="914243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801" indent="-228558" algn="l" defTabSz="914243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9920" indent="-228558" algn="l" defTabSz="914243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042" indent="-228558" algn="l" defTabSz="914243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159" indent="-228558" algn="l" defTabSz="914243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282" indent="-228558" algn="l" defTabSz="914243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402" indent="-228558" algn="l" defTabSz="914243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521" indent="-228558" algn="l" defTabSz="914243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24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18" algn="l" defTabSz="91424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43" algn="l" defTabSz="91424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362" algn="l" defTabSz="91424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484" algn="l" defTabSz="91424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601" algn="l" defTabSz="91424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719" algn="l" defTabSz="91424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840" algn="l" defTabSz="91424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960" algn="l" defTabSz="91424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2546"/>
            <a:ext cx="9144000" cy="5143500"/>
          </a:xfrm>
          <a:prstGeom prst="rect">
            <a:avLst/>
          </a:prstGeom>
          <a:ln>
            <a:noFill/>
          </a:ln>
          <a:effectLst>
            <a:softEdge rad="112500"/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875" y="-44449"/>
            <a:ext cx="9175750" cy="5237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323528" y="1854574"/>
            <a:ext cx="8568952" cy="1569646"/>
          </a:xfrm>
          <a:prstGeom prst="rect">
            <a:avLst/>
          </a:prstGeom>
        </p:spPr>
        <p:txBody>
          <a:bodyPr wrap="square" lIns="91426" tIns="45713" rIns="91426" bIns="45713">
            <a:spAutoFit/>
          </a:bodyPr>
          <a:lstStyle/>
          <a:p>
            <a:pPr algn="ctr">
              <a:defRPr/>
            </a:pPr>
            <a:r>
              <a:rPr lang="ru-RU" altLang="ru-RU" sz="3200" b="1" kern="0" dirty="0">
                <a:solidFill>
                  <a:srgbClr val="00206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Times New Roman" pitchFamily="18" charset="0"/>
              </a:rPr>
              <a:t>Изучение учебно-методической </a:t>
            </a:r>
            <a:r>
              <a:rPr lang="ru-RU" altLang="ru-RU" sz="3200" b="1" kern="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Times New Roman" pitchFamily="18" charset="0"/>
              </a:rPr>
              <a:t>деятельности в </a:t>
            </a:r>
            <a:r>
              <a:rPr lang="ru-RU" altLang="ru-RU" sz="3200" b="1" kern="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Times New Roman" pitchFamily="18" charset="0"/>
              </a:rPr>
              <a:t>Алексеевском </a:t>
            </a:r>
            <a:r>
              <a:rPr lang="ru-RU" altLang="ru-RU" sz="3200" b="1" kern="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Times New Roman" pitchFamily="18" charset="0"/>
              </a:rPr>
              <a:t>муниципальном районе: </a:t>
            </a:r>
            <a:r>
              <a:rPr lang="ru-RU" altLang="ru-RU" sz="3200" b="1" kern="0" dirty="0">
                <a:solidFill>
                  <a:srgbClr val="00206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Times New Roman" pitchFamily="18" charset="0"/>
              </a:rPr>
              <a:t>проблемы, пути решения</a:t>
            </a:r>
          </a:p>
        </p:txBody>
      </p:sp>
      <p:sp>
        <p:nvSpPr>
          <p:cNvPr id="10" name="Rectangle 2"/>
          <p:cNvSpPr txBox="1">
            <a:spLocks noChangeArrowheads="1"/>
          </p:cNvSpPr>
          <p:nvPr/>
        </p:nvSpPr>
        <p:spPr>
          <a:xfrm>
            <a:off x="4139952" y="3786196"/>
            <a:ext cx="4896544" cy="690308"/>
          </a:xfrm>
          <a:prstGeom prst="rect">
            <a:avLst/>
          </a:prstGeom>
          <a:ln>
            <a:noFill/>
          </a:ln>
          <a:effectLst/>
        </p:spPr>
        <p:txBody>
          <a:bodyPr vert="horz" lIns="91426" tIns="45713" rIns="91426" bIns="45713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0"/>
              </a:spcBef>
              <a:defRPr/>
            </a:pPr>
            <a:r>
              <a:rPr lang="ru-RU" sz="19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Т.Т.Федорова</a:t>
            </a:r>
            <a:endParaRPr lang="ru-RU" sz="19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ts val="0"/>
              </a:spcBef>
              <a:defRPr/>
            </a:pPr>
            <a:r>
              <a:rPr lang="ru-RU" sz="19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начальник управления общего образования Министерства </a:t>
            </a:r>
            <a:r>
              <a:rPr lang="ru-RU" sz="19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образования </a:t>
            </a:r>
          </a:p>
          <a:p>
            <a:pPr algn="l">
              <a:spcBef>
                <a:spcPts val="0"/>
              </a:spcBef>
              <a:defRPr/>
            </a:pPr>
            <a:r>
              <a:rPr lang="ru-RU" sz="19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 науки Республики Татарстан</a:t>
            </a:r>
            <a:endParaRPr lang="ru-RU" sz="1900" b="1" i="1" dirty="0">
              <a:solidFill>
                <a:srgbClr val="002060"/>
              </a:solidFill>
            </a:endParaRPr>
          </a:p>
          <a:p>
            <a:pPr algn="r">
              <a:defRPr/>
            </a:pPr>
            <a:endParaRPr lang="ru-RU" sz="1900" b="1" i="1" dirty="0">
              <a:solidFill>
                <a:srgbClr val="1F497D"/>
              </a:solidFill>
            </a:endParaRPr>
          </a:p>
          <a:p>
            <a:pPr algn="r">
              <a:defRPr/>
            </a:pPr>
            <a:endParaRPr lang="ru-RU" sz="1900" b="1" i="1" dirty="0">
              <a:solidFill>
                <a:srgbClr val="1F497D"/>
              </a:solidFill>
            </a:endParaRPr>
          </a:p>
          <a:p>
            <a:pPr algn="r">
              <a:defRPr/>
            </a:pPr>
            <a:endParaRPr lang="ru-RU" sz="1900" b="1" i="1" dirty="0">
              <a:solidFill>
                <a:srgbClr val="1F497D"/>
              </a:solidFill>
            </a:endParaRPr>
          </a:p>
        </p:txBody>
      </p:sp>
      <p:pic>
        <p:nvPicPr>
          <p:cNvPr id="7" name="Picture 2" descr="File:Coat of Arms of Tatarstan.sv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61327" y="126265"/>
            <a:ext cx="1221350" cy="122135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433561922"/>
      </p:ext>
    </p:extLst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"/>
            <a:ext cx="9192896" cy="5164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2" descr="C:\Users\Afanaseva\Desktop\сам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67576"/>
            <a:ext cx="864096" cy="6446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1547667" y="73973"/>
            <a:ext cx="712879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Рейтинг муниципальных образований</a:t>
            </a:r>
          </a:p>
          <a:p>
            <a:pPr algn="ctr"/>
            <a:r>
              <a:rPr lang="ru-RU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«За высокое качество образования»</a:t>
            </a:r>
            <a:endParaRPr lang="ru-RU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6553200" y="4566201"/>
            <a:ext cx="2133600" cy="273844"/>
          </a:xfrm>
        </p:spPr>
        <p:txBody>
          <a:bodyPr/>
          <a:lstStyle/>
          <a:p>
            <a:fld id="{2E1AE7FE-9857-4954-863E-6424AC6B470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45576803"/>
              </p:ext>
            </p:extLst>
          </p:nvPr>
        </p:nvGraphicFramePr>
        <p:xfrm>
          <a:off x="467544" y="1059582"/>
          <a:ext cx="8280920" cy="3410507"/>
        </p:xfrm>
        <a:graphic>
          <a:graphicData uri="http://schemas.openxmlformats.org/drawingml/2006/table">
            <a:tbl>
              <a:tblPr firstRow="1" bandRow="1"/>
              <a:tblGrid>
                <a:gridCol w="4303948"/>
                <a:gridCol w="3976972"/>
              </a:tblGrid>
              <a:tr h="282948"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12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Муниципальные образования</a:t>
                      </a:r>
                      <a:endParaRPr lang="ru-RU" sz="12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T="34290" marB="3429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22601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Calibri"/>
                        </a:rPr>
                        <a:t> Бугульминский </a:t>
                      </a:r>
                      <a:endParaRPr lang="ru-RU" sz="1200" b="1" i="0" u="none" strike="noStrike" dirty="0">
                        <a:solidFill>
                          <a:srgbClr val="002060"/>
                        </a:solidFill>
                        <a:effectLst/>
                        <a:latin typeface="Calibri"/>
                      </a:endParaRPr>
                    </a:p>
                  </a:txBody>
                  <a:tcPr marL="2764" marR="2764" marT="2073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rgbClr val="00B050">
                            <a:tint val="66000"/>
                            <a:satMod val="160000"/>
                          </a:srgbClr>
                        </a:gs>
                        <a:gs pos="50000">
                          <a:srgbClr val="00B050">
                            <a:tint val="44500"/>
                            <a:satMod val="160000"/>
                          </a:srgbClr>
                        </a:gs>
                        <a:gs pos="100000">
                          <a:srgbClr val="00B050">
                            <a:tint val="23500"/>
                            <a:satMod val="160000"/>
                          </a:srgbClr>
                        </a:gs>
                      </a:gsLst>
                      <a:lin ang="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kern="1200" dirty="0">
                          <a:solidFill>
                            <a:srgbClr val="002060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Буинский </a:t>
                      </a:r>
                    </a:p>
                  </a:txBody>
                  <a:tcPr marL="9525" marR="9525" marT="7144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lin ang="0" scaled="1"/>
                      <a:tileRect/>
                    </a:gradFill>
                  </a:tcPr>
                </a:tc>
              </a:tr>
              <a:tr h="22601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Calibri"/>
                        </a:rPr>
                        <a:t> г.Набережные </a:t>
                      </a:r>
                      <a:r>
                        <a:rPr lang="ru-RU" sz="1200" b="1" i="0" u="none" strike="noStrike" dirty="0">
                          <a:solidFill>
                            <a:srgbClr val="002060"/>
                          </a:solidFill>
                          <a:effectLst/>
                          <a:latin typeface="Calibri"/>
                        </a:rPr>
                        <a:t>Челны</a:t>
                      </a:r>
                    </a:p>
                  </a:txBody>
                  <a:tcPr marL="2764" marR="2764" marT="2073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rgbClr val="00B050">
                            <a:tint val="66000"/>
                            <a:satMod val="160000"/>
                          </a:srgbClr>
                        </a:gs>
                        <a:gs pos="50000">
                          <a:srgbClr val="00B050">
                            <a:tint val="44500"/>
                            <a:satMod val="160000"/>
                          </a:srgbClr>
                        </a:gs>
                        <a:gs pos="100000">
                          <a:srgbClr val="00B050">
                            <a:tint val="23500"/>
                            <a:satMod val="160000"/>
                          </a:srgbClr>
                        </a:gs>
                      </a:gsLst>
                      <a:lin ang="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kern="1200" dirty="0">
                          <a:solidFill>
                            <a:srgbClr val="002060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Менделеевский </a:t>
                      </a:r>
                    </a:p>
                  </a:txBody>
                  <a:tcPr marL="9525" marR="9525" marT="7144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lin ang="0" scaled="1"/>
                      <a:tileRect/>
                    </a:gradFill>
                  </a:tcPr>
                </a:tc>
              </a:tr>
              <a:tr h="42391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Calibri"/>
                        </a:rPr>
                        <a:t> Вахитовский </a:t>
                      </a:r>
                      <a:r>
                        <a:rPr lang="ru-RU" sz="1200" b="1" i="0" u="none" strike="noStrike" dirty="0">
                          <a:solidFill>
                            <a:srgbClr val="002060"/>
                          </a:solidFill>
                          <a:effectLst/>
                          <a:latin typeface="Calibri"/>
                        </a:rPr>
                        <a:t>и </a:t>
                      </a:r>
                      <a:r>
                        <a:rPr lang="ru-RU" sz="12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Calibri"/>
                        </a:rPr>
                        <a:t> </a:t>
                      </a:r>
                    </a:p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Calibri"/>
                        </a:rPr>
                        <a:t> Приволжский (г.Казань)</a:t>
                      </a:r>
                      <a:endParaRPr lang="ru-RU" sz="1200" b="1" i="0" u="none" strike="noStrike" dirty="0">
                        <a:solidFill>
                          <a:srgbClr val="002060"/>
                        </a:solidFill>
                        <a:effectLst/>
                        <a:latin typeface="Calibri"/>
                      </a:endParaRPr>
                    </a:p>
                  </a:txBody>
                  <a:tcPr marL="2764" marR="2764" marT="2073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rgbClr val="00B050">
                            <a:tint val="66000"/>
                            <a:satMod val="160000"/>
                          </a:srgbClr>
                        </a:gs>
                        <a:gs pos="50000">
                          <a:srgbClr val="00B050">
                            <a:tint val="44500"/>
                            <a:satMod val="160000"/>
                          </a:srgbClr>
                        </a:gs>
                        <a:gs pos="100000">
                          <a:srgbClr val="00B050">
                            <a:tint val="23500"/>
                            <a:satMod val="160000"/>
                          </a:srgbClr>
                        </a:gs>
                      </a:gsLst>
                      <a:lin ang="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kern="1200" dirty="0">
                          <a:solidFill>
                            <a:srgbClr val="002060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Камско-Устьинский </a:t>
                      </a:r>
                    </a:p>
                  </a:txBody>
                  <a:tcPr marL="9525" marR="9525" marT="7144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lin ang="0" scaled="1"/>
                      <a:tileRect/>
                    </a:gradFill>
                  </a:tcPr>
                </a:tc>
              </a:tr>
              <a:tr h="42391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Calibri"/>
                        </a:rPr>
                        <a:t> Авиастроительный </a:t>
                      </a:r>
                      <a:r>
                        <a:rPr lang="ru-RU" sz="1200" b="1" i="0" u="none" strike="noStrike" dirty="0">
                          <a:solidFill>
                            <a:srgbClr val="002060"/>
                          </a:solidFill>
                          <a:effectLst/>
                          <a:latin typeface="Calibri"/>
                        </a:rPr>
                        <a:t>и </a:t>
                      </a:r>
                      <a:endParaRPr lang="ru-RU" sz="1200" b="1" i="0" u="none" strike="noStrike" dirty="0" smtClean="0">
                        <a:solidFill>
                          <a:srgbClr val="002060"/>
                        </a:solidFill>
                        <a:effectLst/>
                        <a:latin typeface="Calibri"/>
                      </a:endParaRPr>
                    </a:p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Calibri"/>
                        </a:rPr>
                        <a:t> Ново-Савиновский (г.Казань)</a:t>
                      </a:r>
                      <a:endParaRPr lang="ru-RU" sz="1200" b="1" i="0" u="none" strike="noStrike" dirty="0">
                        <a:solidFill>
                          <a:srgbClr val="002060"/>
                        </a:solidFill>
                        <a:effectLst/>
                        <a:latin typeface="Calibri"/>
                      </a:endParaRPr>
                    </a:p>
                  </a:txBody>
                  <a:tcPr marL="2764" marR="2764" marT="2073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rgbClr val="00B050">
                            <a:tint val="66000"/>
                            <a:satMod val="160000"/>
                          </a:srgbClr>
                        </a:gs>
                        <a:gs pos="50000">
                          <a:srgbClr val="00B050">
                            <a:tint val="44500"/>
                            <a:satMod val="160000"/>
                          </a:srgbClr>
                        </a:gs>
                        <a:gs pos="100000">
                          <a:srgbClr val="00B050">
                            <a:tint val="23500"/>
                            <a:satMod val="160000"/>
                          </a:srgbClr>
                        </a:gs>
                      </a:gsLst>
                      <a:lin ang="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kern="1200" dirty="0">
                          <a:solidFill>
                            <a:srgbClr val="002060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Сармановский </a:t>
                      </a:r>
                    </a:p>
                  </a:txBody>
                  <a:tcPr marL="9525" marR="9525" marT="7144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lin ang="0" scaled="1"/>
                      <a:tileRect/>
                    </a:gradFill>
                  </a:tcPr>
                </a:tc>
              </a:tr>
              <a:tr h="22601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Calibri"/>
                        </a:rPr>
                        <a:t> Тукаевский </a:t>
                      </a:r>
                      <a:endParaRPr lang="ru-RU" sz="1200" b="1" i="0" u="none" strike="noStrike" dirty="0">
                        <a:solidFill>
                          <a:srgbClr val="002060"/>
                        </a:solidFill>
                        <a:effectLst/>
                        <a:latin typeface="Calibri"/>
                      </a:endParaRPr>
                    </a:p>
                  </a:txBody>
                  <a:tcPr marL="2764" marR="2764" marT="2073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rgbClr val="00B050">
                            <a:tint val="66000"/>
                            <a:satMod val="160000"/>
                          </a:srgbClr>
                        </a:gs>
                        <a:gs pos="50000">
                          <a:srgbClr val="00B050">
                            <a:tint val="44500"/>
                            <a:satMod val="160000"/>
                          </a:srgbClr>
                        </a:gs>
                        <a:gs pos="100000">
                          <a:srgbClr val="00B050">
                            <a:tint val="23500"/>
                            <a:satMod val="160000"/>
                          </a:srgbClr>
                        </a:gs>
                      </a:gsLst>
                      <a:lin ang="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kern="1200" dirty="0">
                          <a:solidFill>
                            <a:srgbClr val="002060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Апастовский </a:t>
                      </a:r>
                    </a:p>
                  </a:txBody>
                  <a:tcPr marL="9525" marR="9525" marT="7144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lin ang="0" scaled="1"/>
                      <a:tileRect/>
                    </a:gradFill>
                  </a:tcPr>
                </a:tc>
              </a:tr>
              <a:tr h="21381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Calibri"/>
                        </a:rPr>
                        <a:t> Кукморский </a:t>
                      </a:r>
                      <a:endParaRPr lang="ru-RU" sz="1200" b="1" i="0" u="none" strike="noStrike" dirty="0">
                        <a:solidFill>
                          <a:srgbClr val="002060"/>
                        </a:solidFill>
                        <a:effectLst/>
                        <a:latin typeface="Calibri"/>
                      </a:endParaRPr>
                    </a:p>
                  </a:txBody>
                  <a:tcPr marL="2764" marR="2764" marT="2073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rgbClr val="00B050">
                            <a:tint val="66000"/>
                            <a:satMod val="160000"/>
                          </a:srgbClr>
                        </a:gs>
                        <a:gs pos="50000">
                          <a:srgbClr val="00B050">
                            <a:tint val="44500"/>
                            <a:satMod val="160000"/>
                          </a:srgbClr>
                        </a:gs>
                        <a:gs pos="100000">
                          <a:srgbClr val="00B050">
                            <a:tint val="23500"/>
                            <a:satMod val="160000"/>
                          </a:srgbClr>
                        </a:gs>
                      </a:gsLst>
                      <a:lin ang="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kern="1200" dirty="0">
                          <a:solidFill>
                            <a:srgbClr val="002060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Алькеевский </a:t>
                      </a:r>
                    </a:p>
                  </a:txBody>
                  <a:tcPr marL="9525" marR="9525" marT="7144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lin ang="0" scaled="1"/>
                      <a:tileRect/>
                    </a:gradFill>
                  </a:tcPr>
                </a:tc>
              </a:tr>
              <a:tr h="22601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Calibri"/>
                        </a:rPr>
                        <a:t> Сабинский </a:t>
                      </a:r>
                      <a:endParaRPr lang="ru-RU" sz="1200" b="1" i="0" u="none" strike="noStrike" dirty="0">
                        <a:solidFill>
                          <a:srgbClr val="002060"/>
                        </a:solidFill>
                        <a:effectLst/>
                        <a:latin typeface="Calibri"/>
                      </a:endParaRPr>
                    </a:p>
                  </a:txBody>
                  <a:tcPr marL="2764" marR="2764" marT="2073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rgbClr val="00B050">
                            <a:tint val="66000"/>
                            <a:satMod val="160000"/>
                          </a:srgbClr>
                        </a:gs>
                        <a:gs pos="50000">
                          <a:srgbClr val="00B050">
                            <a:tint val="44500"/>
                            <a:satMod val="160000"/>
                          </a:srgbClr>
                        </a:gs>
                        <a:gs pos="100000">
                          <a:srgbClr val="00B050">
                            <a:tint val="23500"/>
                            <a:satMod val="160000"/>
                          </a:srgbClr>
                        </a:gs>
                      </a:gsLst>
                      <a:lin ang="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kern="1200" dirty="0">
                          <a:solidFill>
                            <a:srgbClr val="002060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Черемшанский </a:t>
                      </a:r>
                    </a:p>
                  </a:txBody>
                  <a:tcPr marL="9525" marR="9525" marT="7144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lin ang="0" scaled="1"/>
                      <a:tileRect/>
                    </a:gradFill>
                  </a:tcPr>
                </a:tc>
              </a:tr>
              <a:tr h="22601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Calibri"/>
                        </a:rPr>
                        <a:t> Чистопольский </a:t>
                      </a:r>
                      <a:endParaRPr lang="ru-RU" sz="1200" b="1" i="0" u="none" strike="noStrike" dirty="0">
                        <a:solidFill>
                          <a:srgbClr val="002060"/>
                        </a:solidFill>
                        <a:effectLst/>
                        <a:latin typeface="Calibri"/>
                      </a:endParaRPr>
                    </a:p>
                  </a:txBody>
                  <a:tcPr marL="2764" marR="2764" marT="207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00B050">
                            <a:tint val="66000"/>
                            <a:satMod val="160000"/>
                          </a:srgbClr>
                        </a:gs>
                        <a:gs pos="50000">
                          <a:srgbClr val="00B050">
                            <a:tint val="44500"/>
                            <a:satMod val="160000"/>
                          </a:srgbClr>
                        </a:gs>
                        <a:gs pos="100000">
                          <a:srgbClr val="00B050">
                            <a:tint val="23500"/>
                            <a:satMod val="160000"/>
                          </a:srgbClr>
                        </a:gs>
                      </a:gsLst>
                      <a:lin ang="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kern="1200" dirty="0">
                          <a:solidFill>
                            <a:srgbClr val="002060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Алексеевский </a:t>
                      </a:r>
                    </a:p>
                  </a:txBody>
                  <a:tcPr marL="9525" marR="9525" marT="71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lin ang="0" scaled="1"/>
                      <a:tileRect/>
                    </a:gradFill>
                  </a:tcPr>
                </a:tc>
              </a:tr>
              <a:tr h="25098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Calibri"/>
                        </a:rPr>
                        <a:t>Лениногорский</a:t>
                      </a:r>
                      <a:endParaRPr lang="ru-RU" sz="1200" b="1" i="0" u="none" strike="noStrike" dirty="0">
                        <a:solidFill>
                          <a:srgbClr val="002060"/>
                        </a:solidFill>
                        <a:effectLst/>
                        <a:latin typeface="Calibri"/>
                      </a:endParaRPr>
                    </a:p>
                  </a:txBody>
                  <a:tcPr marL="2764" marR="2764" marT="2073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rgbClr val="00B050">
                            <a:tint val="66000"/>
                            <a:satMod val="160000"/>
                          </a:srgbClr>
                        </a:gs>
                        <a:gs pos="50000">
                          <a:srgbClr val="00B050">
                            <a:tint val="44500"/>
                            <a:satMod val="160000"/>
                          </a:srgbClr>
                        </a:gs>
                        <a:gs pos="100000">
                          <a:srgbClr val="00B050">
                            <a:tint val="23500"/>
                            <a:satMod val="160000"/>
                          </a:srgbClr>
                        </a:gs>
                      </a:gsLst>
                      <a:lin ang="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kern="1200" dirty="0">
                          <a:solidFill>
                            <a:srgbClr val="002060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Спасский </a:t>
                      </a:r>
                    </a:p>
                  </a:txBody>
                  <a:tcPr marL="9525" marR="9525" marT="7144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lin ang="0" scaled="1"/>
                      <a:tileRect/>
                    </a:gradFill>
                  </a:tcPr>
                </a:tc>
              </a:tr>
              <a:tr h="21301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Calibri"/>
                        </a:rPr>
                        <a:t>Нижнекамский</a:t>
                      </a:r>
                      <a:endParaRPr lang="ru-RU" sz="1200" b="1" i="0" u="none" strike="noStrike" dirty="0">
                        <a:solidFill>
                          <a:srgbClr val="002060"/>
                        </a:solidFill>
                        <a:effectLst/>
                        <a:latin typeface="Calibri"/>
                      </a:endParaRPr>
                    </a:p>
                  </a:txBody>
                  <a:tcPr marL="2764" marR="2764" marT="2073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rgbClr val="00B050">
                            <a:tint val="66000"/>
                            <a:satMod val="160000"/>
                          </a:srgbClr>
                        </a:gs>
                        <a:gs pos="50000">
                          <a:srgbClr val="00B050">
                            <a:tint val="44500"/>
                            <a:satMod val="160000"/>
                          </a:srgbClr>
                        </a:gs>
                        <a:gs pos="100000">
                          <a:srgbClr val="00B050">
                            <a:tint val="23500"/>
                            <a:satMod val="160000"/>
                          </a:srgbClr>
                        </a:gs>
                      </a:gsLst>
                      <a:lin ang="0" scaled="1"/>
                      <a:tileRect/>
                    </a:gradFill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kern="1200" dirty="0">
                          <a:solidFill>
                            <a:srgbClr val="002060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Пестречинский </a:t>
                      </a:r>
                    </a:p>
                  </a:txBody>
                  <a:tcPr marL="9525" marR="9525" marT="7144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lin ang="0" scaled="1"/>
                      <a:tileRect/>
                    </a:gradFill>
                  </a:tcPr>
                </a:tc>
              </a:tr>
              <a:tr h="213019"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</a:rPr>
                        <a:t>Советский (г.Казань)</a:t>
                      </a:r>
                      <a:endParaRPr lang="ru-RU" sz="1200" b="1" i="0" u="none" strike="noStrike" dirty="0">
                        <a:solidFill>
                          <a:srgbClr val="002060"/>
                        </a:solidFill>
                        <a:effectLst/>
                        <a:latin typeface="Calibri"/>
                      </a:endParaRPr>
                    </a:p>
                  </a:txBody>
                  <a:tcPr marL="2764" marR="2764" marT="2073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rgbClr val="00B050">
                            <a:tint val="66000"/>
                            <a:satMod val="160000"/>
                          </a:srgbClr>
                        </a:gs>
                        <a:gs pos="50000">
                          <a:srgbClr val="00B050">
                            <a:tint val="44500"/>
                            <a:satMod val="160000"/>
                          </a:srgbClr>
                        </a:gs>
                        <a:gs pos="100000">
                          <a:srgbClr val="00B050">
                            <a:tint val="23500"/>
                            <a:satMod val="160000"/>
                          </a:srgbClr>
                        </a:gs>
                      </a:gsLst>
                      <a:lin ang="0" scaled="1"/>
                      <a:tileRect/>
                    </a:gra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ru-RU" sz="1800" b="1" i="0" u="none" strike="noStrike" kern="1200" dirty="0">
                        <a:solidFill>
                          <a:srgbClr val="002060"/>
                        </a:solidFill>
                        <a:effectLst/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lin ang="0" scaled="1"/>
                      <a:tileRect/>
                    </a:gradFill>
                  </a:tcPr>
                </a:tc>
              </a:tr>
              <a:tr h="233836">
                <a:tc>
                  <a:txBody>
                    <a:bodyPr/>
                    <a:lstStyle/>
                    <a:p>
                      <a:endParaRPr lang="ru-RU" sz="1400" dirty="0"/>
                    </a:p>
                  </a:txBody>
                  <a:tcPr marL="2764" marR="2764" marT="2073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rgbClr val="00B050">
                            <a:tint val="66000"/>
                            <a:satMod val="160000"/>
                          </a:srgbClr>
                        </a:gs>
                        <a:gs pos="50000">
                          <a:srgbClr val="00B050">
                            <a:tint val="44500"/>
                            <a:satMod val="160000"/>
                          </a:srgbClr>
                        </a:gs>
                        <a:gs pos="100000">
                          <a:srgbClr val="00B050">
                            <a:tint val="23500"/>
                            <a:satMod val="160000"/>
                          </a:srgbClr>
                        </a:gs>
                      </a:gsLst>
                      <a:lin ang="0" scaled="1"/>
                      <a:tileRect/>
                    </a:gra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ru-RU" sz="1700" b="1" i="0" u="none" strike="noStrike" kern="1200" dirty="0">
                        <a:solidFill>
                          <a:srgbClr val="002060"/>
                        </a:solidFill>
                        <a:effectLst/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lin ang="0" scaled="1"/>
                      <a:tileRect/>
                    </a:gra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7884557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92546"/>
            <a:ext cx="9192896" cy="5164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Объект 2"/>
          <p:cNvSpPr txBox="1">
            <a:spLocks/>
          </p:cNvSpPr>
          <p:nvPr/>
        </p:nvSpPr>
        <p:spPr>
          <a:xfrm>
            <a:off x="1547666" y="51470"/>
            <a:ext cx="7645231" cy="1296144"/>
          </a:xfrm>
          <a:prstGeom prst="rect">
            <a:avLst/>
          </a:prstGeom>
        </p:spPr>
        <p:txBody>
          <a:bodyPr vert="horz" lIns="91410" tIns="45705" rIns="91410" bIns="45705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sz="1600" b="1" dirty="0">
              <a:solidFill>
                <a:srgbClr val="1F497D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2"/>
          <p:cNvSpPr txBox="1">
            <a:spLocks noChangeArrowheads="1"/>
          </p:cNvSpPr>
          <p:nvPr/>
        </p:nvSpPr>
        <p:spPr bwMode="auto">
          <a:xfrm>
            <a:off x="1043608" y="33467"/>
            <a:ext cx="7819298" cy="8925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10" tIns="45705" rIns="91410" bIns="45705">
            <a:spAutoFit/>
          </a:bodyPr>
          <a:lstStyle/>
          <a:p>
            <a:pPr algn="ctr"/>
            <a:r>
              <a:rPr lang="ru-RU" altLang="ru-RU" sz="2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 pitchFamily="34" charset="0"/>
                <a:cs typeface="Calibri" pitchFamily="34" charset="0"/>
              </a:rPr>
              <a:t>Координационный совет по совершенствованию</a:t>
            </a:r>
          </a:p>
          <a:p>
            <a:pPr algn="ctr"/>
            <a:r>
              <a:rPr lang="ru-RU" altLang="ru-RU" sz="2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 pitchFamily="34" charset="0"/>
                <a:cs typeface="Calibri" pitchFamily="34" charset="0"/>
              </a:rPr>
              <a:t> учебно-методической деятельности  </a:t>
            </a:r>
          </a:p>
        </p:txBody>
      </p:sp>
      <p:pic>
        <p:nvPicPr>
          <p:cNvPr id="9" name="Picture 2" descr="C:\Users\Afanaseva\Desktop\сам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974" y="113280"/>
            <a:ext cx="676250" cy="6725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84335" y="987578"/>
            <a:ext cx="4775697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200" b="1" dirty="0" smtClean="0">
                <a:solidFill>
                  <a:srgbClr val="0070C0"/>
                </a:solidFill>
              </a:rPr>
              <a:t>Изучение </a:t>
            </a:r>
            <a:r>
              <a:rPr lang="ru-RU" sz="2200" b="1" dirty="0" smtClean="0">
                <a:solidFill>
                  <a:srgbClr val="A8246F"/>
                </a:solidFill>
              </a:rPr>
              <a:t>учебно-методической деятельности </a:t>
            </a:r>
            <a:r>
              <a:rPr lang="ru-RU" sz="2200" b="1" dirty="0" smtClean="0">
                <a:solidFill>
                  <a:srgbClr val="0070C0"/>
                </a:solidFill>
              </a:rPr>
              <a:t>муниципальных образований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ru-RU" sz="2200" b="1" dirty="0" smtClean="0">
              <a:solidFill>
                <a:srgbClr val="0070C0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200" b="1" dirty="0" smtClean="0">
                <a:solidFill>
                  <a:srgbClr val="0070C0"/>
                </a:solidFill>
              </a:rPr>
              <a:t>Экспертиза уроков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ru-RU" sz="2200" b="1" dirty="0">
              <a:solidFill>
                <a:srgbClr val="0070C0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200" b="1" dirty="0" smtClean="0">
                <a:solidFill>
                  <a:srgbClr val="0070C0"/>
                </a:solidFill>
              </a:rPr>
              <a:t>Мониторинг знаний учащихся </a:t>
            </a:r>
            <a:endParaRPr lang="ru-RU" sz="2200" b="1" dirty="0">
              <a:solidFill>
                <a:srgbClr val="0070C0"/>
              </a:solidFill>
            </a:endParaRPr>
          </a:p>
          <a:p>
            <a:pPr indent="358775"/>
            <a:r>
              <a:rPr lang="ru-RU" sz="2200" b="1" dirty="0" smtClean="0">
                <a:solidFill>
                  <a:srgbClr val="A8246F"/>
                </a:solidFill>
              </a:rPr>
              <a:t>7-8 классов</a:t>
            </a:r>
          </a:p>
          <a:p>
            <a:pPr marL="285750" indent="-285750">
              <a:buFontTx/>
              <a:buChar char="-"/>
            </a:pPr>
            <a:endParaRPr lang="ru-RU" sz="2200" b="1" dirty="0">
              <a:solidFill>
                <a:srgbClr val="0070C0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200" b="1" dirty="0" smtClean="0">
                <a:solidFill>
                  <a:srgbClr val="0070C0"/>
                </a:solidFill>
              </a:rPr>
              <a:t>Разработка </a:t>
            </a:r>
            <a:r>
              <a:rPr lang="ru-RU" sz="2200" b="1" dirty="0" smtClean="0">
                <a:solidFill>
                  <a:srgbClr val="A8246F"/>
                </a:solidFill>
              </a:rPr>
              <a:t>«дорожных карт»</a:t>
            </a:r>
            <a:endParaRPr lang="ru-RU" sz="2200" b="1" dirty="0">
              <a:solidFill>
                <a:srgbClr val="A8246F"/>
              </a:solidFill>
            </a:endParaRPr>
          </a:p>
        </p:txBody>
      </p:sp>
      <p:grpSp>
        <p:nvGrpSpPr>
          <p:cNvPr id="43" name="Группа 42"/>
          <p:cNvGrpSpPr/>
          <p:nvPr/>
        </p:nvGrpSpPr>
        <p:grpSpPr>
          <a:xfrm>
            <a:off x="6165138" y="2318704"/>
            <a:ext cx="1431198" cy="1318207"/>
            <a:chOff x="3492014" y="1426080"/>
            <a:chExt cx="968531" cy="968531"/>
          </a:xfrm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</p:grpSpPr>
        <p:sp>
          <p:nvSpPr>
            <p:cNvPr id="80" name="Овал 79"/>
            <p:cNvSpPr/>
            <p:nvPr/>
          </p:nvSpPr>
          <p:spPr>
            <a:xfrm>
              <a:off x="3492014" y="1426080"/>
              <a:ext cx="968531" cy="968531"/>
            </a:xfrm>
            <a:prstGeom prst="ellipse">
              <a:avLst/>
            </a:prstGeom>
            <a:noFill/>
            <a:ln>
              <a:solidFill>
                <a:srgbClr val="0070C0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</p:sp>
        <p:sp>
          <p:nvSpPr>
            <p:cNvPr id="81" name="Овал 4"/>
            <p:cNvSpPr/>
            <p:nvPr/>
          </p:nvSpPr>
          <p:spPr>
            <a:xfrm>
              <a:off x="3534679" y="1614942"/>
              <a:ext cx="915473" cy="684855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7940" tIns="27940" rIns="27940" bIns="27940" numCol="1" spcCol="1270" anchor="ctr" anchorCtr="0">
              <a:noAutofit/>
            </a:bodyPr>
            <a:lstStyle/>
            <a:p>
              <a:pPr lvl="0" algn="ctr" defTabSz="9779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b="1" kern="1200" dirty="0" smtClean="0">
                  <a:solidFill>
                    <a:srgbClr val="A8246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КООРДИНА-ЦИОННЫЙ СОВЕТ</a:t>
              </a:r>
              <a:endParaRPr lang="ru-RU" b="1" kern="1200" dirty="0">
                <a:solidFill>
                  <a:srgbClr val="A8246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44" name="Группа 43"/>
          <p:cNvGrpSpPr/>
          <p:nvPr/>
        </p:nvGrpSpPr>
        <p:grpSpPr>
          <a:xfrm>
            <a:off x="6732240" y="2121168"/>
            <a:ext cx="340104" cy="218083"/>
            <a:chOff x="3843594" y="1117471"/>
            <a:chExt cx="340104" cy="218083"/>
          </a:xfrm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</p:grpSpPr>
        <p:sp>
          <p:nvSpPr>
            <p:cNvPr id="78" name="Стрелка вправо 77"/>
            <p:cNvSpPr/>
            <p:nvPr/>
          </p:nvSpPr>
          <p:spPr>
            <a:xfrm rot="16199978">
              <a:off x="3904604" y="1056461"/>
              <a:ext cx="218083" cy="340104"/>
            </a:xfrm>
            <a:prstGeom prst="rightArrow">
              <a:avLst>
                <a:gd name="adj1" fmla="val 60000"/>
                <a:gd name="adj2" fmla="val 50000"/>
              </a:avLst>
            </a:prstGeom>
            <a:solidFill>
              <a:srgbClr val="00B0F0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79" name="Стрелка вправо 6"/>
            <p:cNvSpPr/>
            <p:nvPr/>
          </p:nvSpPr>
          <p:spPr>
            <a:xfrm rot="26999978">
              <a:off x="3937317" y="1157194"/>
              <a:ext cx="152658" cy="204062"/>
            </a:xfrm>
            <a:prstGeom prst="rect">
              <a:avLst/>
            </a:pr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1400" b="1" kern="1200" dirty="0"/>
            </a:p>
          </p:txBody>
        </p:sp>
      </p:grpSp>
      <p:grpSp>
        <p:nvGrpSpPr>
          <p:cNvPr id="45" name="Группа 44"/>
          <p:cNvGrpSpPr/>
          <p:nvPr/>
        </p:nvGrpSpPr>
        <p:grpSpPr>
          <a:xfrm>
            <a:off x="6349846" y="970055"/>
            <a:ext cx="1136557" cy="1097647"/>
            <a:chOff x="3674339" y="1460"/>
            <a:chExt cx="1206300" cy="1013141"/>
          </a:xfrm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</p:grpSpPr>
        <p:sp>
          <p:nvSpPr>
            <p:cNvPr id="76" name="Овал 75"/>
            <p:cNvSpPr/>
            <p:nvPr/>
          </p:nvSpPr>
          <p:spPr>
            <a:xfrm>
              <a:off x="3674339" y="1460"/>
              <a:ext cx="1206300" cy="1013141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</p:sp>
        <p:sp>
          <p:nvSpPr>
            <p:cNvPr id="77" name="Овал 8"/>
            <p:cNvSpPr/>
            <p:nvPr/>
          </p:nvSpPr>
          <p:spPr>
            <a:xfrm>
              <a:off x="3827192" y="149831"/>
              <a:ext cx="852982" cy="716399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2860" tIns="22860" rIns="22860" bIns="22860" numCol="1" spcCol="1270" anchor="ctr" anchorCtr="0">
              <a:noAutofit/>
            </a:bodyPr>
            <a:lstStyle/>
            <a:p>
              <a:pPr lvl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20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МОУО</a:t>
              </a:r>
              <a:endParaRPr lang="ru-RU" sz="2000" b="1" kern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46" name="Группа 45"/>
          <p:cNvGrpSpPr/>
          <p:nvPr/>
        </p:nvGrpSpPr>
        <p:grpSpPr>
          <a:xfrm>
            <a:off x="7420646" y="2352104"/>
            <a:ext cx="175690" cy="340104"/>
            <a:chOff x="4484424" y="1417771"/>
            <a:chExt cx="175690" cy="340104"/>
          </a:xfrm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</p:grpSpPr>
        <p:sp>
          <p:nvSpPr>
            <p:cNvPr id="74" name="Стрелка вправо 73"/>
            <p:cNvSpPr/>
            <p:nvPr/>
          </p:nvSpPr>
          <p:spPr>
            <a:xfrm rot="19799982">
              <a:off x="4484424" y="1417771"/>
              <a:ext cx="175690" cy="340104"/>
            </a:xfrm>
            <a:prstGeom prst="rightArrow">
              <a:avLst>
                <a:gd name="adj1" fmla="val 60000"/>
                <a:gd name="adj2" fmla="val 50000"/>
              </a:avLst>
            </a:prstGeom>
            <a:solidFill>
              <a:srgbClr val="00B0F0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75" name="Стрелка вправо 10"/>
            <p:cNvSpPr/>
            <p:nvPr/>
          </p:nvSpPr>
          <p:spPr>
            <a:xfrm rot="19799982">
              <a:off x="4487955" y="1498969"/>
              <a:ext cx="122983" cy="204062"/>
            </a:xfrm>
            <a:prstGeom prst="rect">
              <a:avLst/>
            </a:pr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1400" b="1" kern="1200" dirty="0"/>
            </a:p>
          </p:txBody>
        </p:sp>
      </p:grpSp>
      <p:grpSp>
        <p:nvGrpSpPr>
          <p:cNvPr id="47" name="Группа 46"/>
          <p:cNvGrpSpPr/>
          <p:nvPr/>
        </p:nvGrpSpPr>
        <p:grpSpPr>
          <a:xfrm>
            <a:off x="7596340" y="1635647"/>
            <a:ext cx="1224135" cy="1198467"/>
            <a:chOff x="4688806" y="774563"/>
            <a:chExt cx="1204319" cy="1081692"/>
          </a:xfrm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</p:grpSpPr>
        <p:sp>
          <p:nvSpPr>
            <p:cNvPr id="72" name="Овал 71"/>
            <p:cNvSpPr/>
            <p:nvPr/>
          </p:nvSpPr>
          <p:spPr>
            <a:xfrm>
              <a:off x="4688806" y="774563"/>
              <a:ext cx="1204319" cy="1081692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</p:sp>
        <p:sp>
          <p:nvSpPr>
            <p:cNvPr id="73" name="Овал 12"/>
            <p:cNvSpPr/>
            <p:nvPr/>
          </p:nvSpPr>
          <p:spPr>
            <a:xfrm>
              <a:off x="4866292" y="904547"/>
              <a:ext cx="851583" cy="764872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7780" tIns="17780" rIns="17780" bIns="1778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2000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ИРО РТ</a:t>
              </a:r>
              <a:endParaRPr lang="ru-RU" sz="2000" b="1" kern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48" name="Группа 47"/>
          <p:cNvGrpSpPr/>
          <p:nvPr/>
        </p:nvGrpSpPr>
        <p:grpSpPr>
          <a:xfrm>
            <a:off x="7456899" y="3242439"/>
            <a:ext cx="174492" cy="340104"/>
            <a:chOff x="4484073" y="2062268"/>
            <a:chExt cx="174492" cy="340104"/>
          </a:xfrm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</p:grpSpPr>
        <p:sp>
          <p:nvSpPr>
            <p:cNvPr id="70" name="Стрелка вправо 69"/>
            <p:cNvSpPr/>
            <p:nvPr/>
          </p:nvSpPr>
          <p:spPr>
            <a:xfrm rot="1800018">
              <a:off x="4484073" y="2062268"/>
              <a:ext cx="174492" cy="340104"/>
            </a:xfrm>
            <a:prstGeom prst="rightArrow">
              <a:avLst>
                <a:gd name="adj1" fmla="val 60000"/>
                <a:gd name="adj2" fmla="val 50000"/>
              </a:avLst>
            </a:prstGeom>
            <a:solidFill>
              <a:srgbClr val="00B0F0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71" name="Стрелка вправо 14"/>
            <p:cNvSpPr/>
            <p:nvPr/>
          </p:nvSpPr>
          <p:spPr>
            <a:xfrm rot="1800018">
              <a:off x="4487580" y="2117202"/>
              <a:ext cx="122144" cy="204062"/>
            </a:xfrm>
            <a:prstGeom prst="rect">
              <a:avLst/>
            </a:pr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1400" b="1" kern="1200" dirty="0"/>
            </a:p>
          </p:txBody>
        </p:sp>
      </p:grpSp>
      <p:grpSp>
        <p:nvGrpSpPr>
          <p:cNvPr id="49" name="Группа 48"/>
          <p:cNvGrpSpPr/>
          <p:nvPr/>
        </p:nvGrpSpPr>
        <p:grpSpPr>
          <a:xfrm>
            <a:off x="7392772" y="3359107"/>
            <a:ext cx="1249566" cy="1228868"/>
            <a:chOff x="4621928" y="2068253"/>
            <a:chExt cx="1209441" cy="1084853"/>
          </a:xfrm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</p:grpSpPr>
        <p:sp>
          <p:nvSpPr>
            <p:cNvPr id="68" name="Овал 67"/>
            <p:cNvSpPr/>
            <p:nvPr/>
          </p:nvSpPr>
          <p:spPr>
            <a:xfrm>
              <a:off x="4621928" y="2068253"/>
              <a:ext cx="1209441" cy="1084853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</p:sp>
        <p:sp>
          <p:nvSpPr>
            <p:cNvPr id="69" name="Овал 16"/>
            <p:cNvSpPr/>
            <p:nvPr/>
          </p:nvSpPr>
          <p:spPr>
            <a:xfrm>
              <a:off x="4799047" y="2227126"/>
              <a:ext cx="855203" cy="767107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9050" tIns="19050" rIns="19050" bIns="19050" numCol="1" spcCol="1270" anchor="ctr" anchorCtr="0">
              <a:noAutofit/>
            </a:bodyPr>
            <a:lstStyle/>
            <a:p>
              <a:pPr lvl="0" algn="ctr" defTabSz="6667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2000" b="1" kern="12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РЦМКО</a:t>
              </a:r>
              <a:endParaRPr lang="ru-RU" sz="2000" b="1" kern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51" name="Группа 50"/>
          <p:cNvGrpSpPr/>
          <p:nvPr/>
        </p:nvGrpSpPr>
        <p:grpSpPr>
          <a:xfrm>
            <a:off x="5130116" y="3359107"/>
            <a:ext cx="1242084" cy="1228868"/>
            <a:chOff x="3287598" y="2906818"/>
            <a:chExt cx="1306281" cy="986082"/>
          </a:xfrm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</p:grpSpPr>
        <p:sp>
          <p:nvSpPr>
            <p:cNvPr id="64" name="Овал 63"/>
            <p:cNvSpPr/>
            <p:nvPr/>
          </p:nvSpPr>
          <p:spPr>
            <a:xfrm>
              <a:off x="3287598" y="2906818"/>
              <a:ext cx="1306281" cy="986082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</p:sp>
        <p:sp>
          <p:nvSpPr>
            <p:cNvPr id="65" name="Овал 20"/>
            <p:cNvSpPr/>
            <p:nvPr/>
          </p:nvSpPr>
          <p:spPr>
            <a:xfrm>
              <a:off x="3469891" y="3076378"/>
              <a:ext cx="923681" cy="697266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9050" tIns="19050" rIns="19050" bIns="19050" numCol="1" spcCol="1270" anchor="ctr" anchorCtr="0">
              <a:noAutofit/>
            </a:bodyPr>
            <a:lstStyle/>
            <a:p>
              <a:pPr lvl="0" algn="ctr" defTabSz="6667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2000" b="1" kern="12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МОиН РТ</a:t>
              </a:r>
              <a:endParaRPr lang="ru-RU" sz="2000" b="1" kern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52" name="Группа 51"/>
          <p:cNvGrpSpPr/>
          <p:nvPr/>
        </p:nvGrpSpPr>
        <p:grpSpPr>
          <a:xfrm>
            <a:off x="6130034" y="3219822"/>
            <a:ext cx="170158" cy="340104"/>
            <a:chOff x="3374332" y="2060278"/>
            <a:chExt cx="170158" cy="340104"/>
          </a:xfrm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</p:grpSpPr>
        <p:sp>
          <p:nvSpPr>
            <p:cNvPr id="62" name="Стрелка вправо 61"/>
            <p:cNvSpPr/>
            <p:nvPr/>
          </p:nvSpPr>
          <p:spPr>
            <a:xfrm rot="9000028">
              <a:off x="3374332" y="2060278"/>
              <a:ext cx="170158" cy="340104"/>
            </a:xfrm>
            <a:prstGeom prst="rightArrow">
              <a:avLst>
                <a:gd name="adj1" fmla="val 60000"/>
                <a:gd name="adj2" fmla="val 50000"/>
              </a:avLst>
            </a:prstGeom>
            <a:solidFill>
              <a:srgbClr val="00B0F0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63" name="Стрелка вправо 22"/>
            <p:cNvSpPr/>
            <p:nvPr/>
          </p:nvSpPr>
          <p:spPr>
            <a:xfrm rot="19800028">
              <a:off x="3421960" y="2115537"/>
              <a:ext cx="119111" cy="204062"/>
            </a:xfrm>
            <a:prstGeom prst="rect">
              <a:avLst/>
            </a:pr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1400" b="1" kern="1200" dirty="0"/>
            </a:p>
          </p:txBody>
        </p:sp>
      </p:grpSp>
      <p:grpSp>
        <p:nvGrpSpPr>
          <p:cNvPr id="54" name="Группа 53"/>
          <p:cNvGrpSpPr/>
          <p:nvPr/>
        </p:nvGrpSpPr>
        <p:grpSpPr>
          <a:xfrm>
            <a:off x="6156176" y="2376600"/>
            <a:ext cx="189112" cy="340104"/>
            <a:chOff x="3349834" y="1411638"/>
            <a:chExt cx="189112" cy="340104"/>
          </a:xfrm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</p:grpSpPr>
        <p:sp>
          <p:nvSpPr>
            <p:cNvPr id="58" name="Стрелка вправо 57"/>
            <p:cNvSpPr/>
            <p:nvPr/>
          </p:nvSpPr>
          <p:spPr>
            <a:xfrm rot="12599972">
              <a:off x="3349834" y="1411638"/>
              <a:ext cx="189112" cy="340104"/>
            </a:xfrm>
            <a:prstGeom prst="rightArrow">
              <a:avLst>
                <a:gd name="adj1" fmla="val 60000"/>
                <a:gd name="adj2" fmla="val 50000"/>
              </a:avLst>
            </a:prstGeom>
            <a:solidFill>
              <a:srgbClr val="00B0F0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59" name="Стрелка вправо 26"/>
            <p:cNvSpPr/>
            <p:nvPr/>
          </p:nvSpPr>
          <p:spPr>
            <a:xfrm rot="23399972">
              <a:off x="3402768" y="1493842"/>
              <a:ext cx="132378" cy="204062"/>
            </a:xfrm>
            <a:prstGeom prst="rect">
              <a:avLst/>
            </a:pr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1400" b="1" kern="1200" dirty="0"/>
            </a:p>
          </p:txBody>
        </p:sp>
      </p:grpSp>
      <p:grpSp>
        <p:nvGrpSpPr>
          <p:cNvPr id="55" name="Группа 54"/>
          <p:cNvGrpSpPr/>
          <p:nvPr/>
        </p:nvGrpSpPr>
        <p:grpSpPr>
          <a:xfrm>
            <a:off x="4829480" y="1635648"/>
            <a:ext cx="1326703" cy="1238206"/>
            <a:chOff x="2234343" y="669174"/>
            <a:chExt cx="1132567" cy="1081692"/>
          </a:xfrm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</p:grpSpPr>
        <p:sp>
          <p:nvSpPr>
            <p:cNvPr id="56" name="Овал 55"/>
            <p:cNvSpPr/>
            <p:nvPr/>
          </p:nvSpPr>
          <p:spPr>
            <a:xfrm>
              <a:off x="2234343" y="669174"/>
              <a:ext cx="1132567" cy="1081692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</p:sp>
        <p:sp>
          <p:nvSpPr>
            <p:cNvPr id="57" name="Овал 28"/>
            <p:cNvSpPr/>
            <p:nvPr/>
          </p:nvSpPr>
          <p:spPr>
            <a:xfrm>
              <a:off x="2400204" y="827584"/>
              <a:ext cx="800845" cy="764872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2860" tIns="22860" rIns="22860" bIns="22860" numCol="1" spcCol="1270" anchor="ctr" anchorCtr="0">
              <a:noAutofit/>
            </a:bodyPr>
            <a:lstStyle/>
            <a:p>
              <a:pPr lvl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200" b="1" kern="12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Департамент надзора и контроля в сфере образования</a:t>
              </a:r>
              <a:endParaRPr lang="ru-RU" sz="1200" b="1" kern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sp>
        <p:nvSpPr>
          <p:cNvPr id="41" name="Номер слайда 3"/>
          <p:cNvSpPr txBox="1">
            <a:spLocks/>
          </p:cNvSpPr>
          <p:nvPr/>
        </p:nvSpPr>
        <p:spPr>
          <a:xfrm>
            <a:off x="6974904" y="4515966"/>
            <a:ext cx="2133600" cy="273844"/>
          </a:xfrm>
          <a:prstGeom prst="rect">
            <a:avLst/>
          </a:prstGeom>
        </p:spPr>
        <p:txBody>
          <a:bodyPr vert="horz" lIns="91404" tIns="45702" rIns="91404" bIns="45702" rtlCol="0" anchor="ctr"/>
          <a:lstStyle>
            <a:defPPr>
              <a:defRPr lang="ru-RU"/>
            </a:defPPr>
            <a:lvl1pPr marL="0" algn="r" defTabSz="914063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022" algn="l" defTabSz="91406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063" algn="l" defTabSz="91406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090" algn="l" defTabSz="91406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124" algn="l" defTabSz="91406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145" algn="l" defTabSz="91406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167" algn="l" defTabSz="91406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200" algn="l" defTabSz="91406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6228" algn="l" defTabSz="91406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05E0CB1-8A1B-4CAB-B415-0D4429571300}" type="slidenum">
              <a:rPr lang="ru-RU">
                <a:solidFill>
                  <a:prstClr val="black">
                    <a:tint val="75000"/>
                  </a:prstClr>
                </a:solidFill>
              </a:rPr>
              <a:pPr/>
              <a:t>3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707933"/>
      </p:ext>
    </p:extLst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" y="-18"/>
            <a:ext cx="9192896" cy="5164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Объект 2"/>
          <p:cNvSpPr txBox="1">
            <a:spLocks/>
          </p:cNvSpPr>
          <p:nvPr/>
        </p:nvSpPr>
        <p:spPr>
          <a:xfrm>
            <a:off x="214282" y="1557938"/>
            <a:ext cx="8496944" cy="1728192"/>
          </a:xfrm>
          <a:prstGeom prst="rect">
            <a:avLst/>
          </a:prstGeom>
        </p:spPr>
        <p:txBody>
          <a:bodyPr vert="horz" lIns="91426" tIns="45713" rIns="91426" bIns="45713" rtlCol="0">
            <a:normAutofit fontScale="92500" lnSpcReduction="20000"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4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</a:t>
            </a:r>
            <a:r>
              <a:rPr lang="ru-RU" sz="4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ПРОБЛЕМЫ  </a:t>
            </a:r>
          </a:p>
          <a:p>
            <a:r>
              <a:rPr lang="ru-RU" sz="4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И </a:t>
            </a:r>
            <a:r>
              <a:rPr lang="ru-RU" sz="4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РЕКОМЕНДАЦИИ</a:t>
            </a:r>
            <a:endParaRPr lang="ru-RU" sz="40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4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</a:t>
            </a:r>
            <a:endParaRPr lang="ru-RU" sz="40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8" name="Picture 2" descr="C:\Users\Afanaseva\Desktop\сам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282" y="113280"/>
            <a:ext cx="676250" cy="6725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6938994" y="4512486"/>
            <a:ext cx="2133600" cy="273844"/>
          </a:xfrm>
        </p:spPr>
        <p:txBody>
          <a:bodyPr/>
          <a:lstStyle/>
          <a:p>
            <a:fld id="{7B0860F1-307B-49B9-808A-EB6156C47EC5}" type="slidenum">
              <a:rPr lang="ru-RU" smtClean="0"/>
              <a:pPr/>
              <a:t>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26661116"/>
      </p:ext>
    </p:extLst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" y="-18"/>
            <a:ext cx="9192896" cy="5164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1214414" y="205979"/>
            <a:ext cx="7056784" cy="428625"/>
          </a:xfrm>
          <a:prstGeom prst="rect">
            <a:avLst/>
          </a:prstGeom>
        </p:spPr>
        <p:txBody>
          <a:bodyPr vert="horz" lIns="91426" tIns="45713" rIns="91426" bIns="45713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Проблем</a:t>
            </a:r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</a:t>
            </a:r>
          </a:p>
        </p:txBody>
      </p:sp>
      <p:sp>
        <p:nvSpPr>
          <p:cNvPr id="6" name="Объект 2"/>
          <p:cNvSpPr txBox="1">
            <a:spLocks/>
          </p:cNvSpPr>
          <p:nvPr/>
        </p:nvSpPr>
        <p:spPr>
          <a:xfrm>
            <a:off x="214282" y="699542"/>
            <a:ext cx="8678198" cy="4155206"/>
          </a:xfrm>
          <a:prstGeom prst="rect">
            <a:avLst/>
          </a:prstGeom>
        </p:spPr>
        <p:txBody>
          <a:bodyPr vert="horz" lIns="91426" tIns="45713" rIns="91426" bIns="45713" rtlCol="0">
            <a:normAutofit fontScale="77500" lnSpcReduction="20000"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6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УПРАВЛЕНЧЕСКАЯ ДЕЯТЕЛЬНОСТЬ</a:t>
            </a:r>
            <a:endParaRPr lang="en-US" sz="2600" b="1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/>
            <a:r>
              <a:rPr lang="ru-RU" sz="2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Недостаточная </a:t>
            </a:r>
            <a:r>
              <a:rPr lang="ru-RU" sz="2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эффективность </a:t>
            </a:r>
            <a:endParaRPr lang="ru-RU" sz="2600" dirty="0" smtClean="0">
              <a:solidFill>
                <a:srgbClr val="0070C0"/>
              </a:solidFill>
            </a:endParaRPr>
          </a:p>
          <a:p>
            <a:pPr algn="just"/>
            <a:r>
              <a:rPr lang="ru-RU" sz="2600" dirty="0" smtClean="0">
                <a:solidFill>
                  <a:srgbClr val="0070C0"/>
                </a:solidFill>
              </a:rPr>
              <a:t>управления </a:t>
            </a:r>
            <a:r>
              <a:rPr lang="ru-RU" sz="2600" dirty="0">
                <a:solidFill>
                  <a:srgbClr val="0070C0"/>
                </a:solidFill>
              </a:rPr>
              <a:t>учебно-методической работой районного отдела </a:t>
            </a:r>
            <a:r>
              <a:rPr lang="ru-RU" sz="2600" dirty="0" smtClean="0">
                <a:solidFill>
                  <a:srgbClr val="0070C0"/>
                </a:solidFill>
              </a:rPr>
              <a:t>образования в </a:t>
            </a:r>
            <a:r>
              <a:rPr lang="ru-RU" sz="2600" dirty="0">
                <a:solidFill>
                  <a:srgbClr val="0070C0"/>
                </a:solidFill>
              </a:rPr>
              <a:t>деятельности образовательной </a:t>
            </a:r>
            <a:r>
              <a:rPr lang="ru-RU" sz="2600" dirty="0" smtClean="0">
                <a:solidFill>
                  <a:srgbClr val="0070C0"/>
                </a:solidFill>
              </a:rPr>
              <a:t>вертикали: </a:t>
            </a:r>
          </a:p>
          <a:p>
            <a:pPr algn="just"/>
            <a:r>
              <a:rPr lang="ru-RU" sz="2600" dirty="0" smtClean="0">
                <a:solidFill>
                  <a:srgbClr val="FF0000"/>
                </a:solidFill>
              </a:rPr>
              <a:t>МОиН </a:t>
            </a:r>
            <a:r>
              <a:rPr lang="ru-RU" sz="2600" dirty="0">
                <a:solidFill>
                  <a:srgbClr val="FF0000"/>
                </a:solidFill>
              </a:rPr>
              <a:t>РТ </a:t>
            </a:r>
            <a:r>
              <a:rPr lang="ru-RU" sz="2600" dirty="0" smtClean="0">
                <a:solidFill>
                  <a:srgbClr val="FF0000"/>
                </a:solidFill>
              </a:rPr>
              <a:t>– РОО </a:t>
            </a:r>
            <a:r>
              <a:rPr lang="ru-RU" sz="2600" dirty="0">
                <a:solidFill>
                  <a:srgbClr val="FF0000"/>
                </a:solidFill>
              </a:rPr>
              <a:t>– </a:t>
            </a:r>
            <a:r>
              <a:rPr lang="ru-RU" sz="2600" dirty="0">
                <a:solidFill>
                  <a:srgbClr val="FF0000"/>
                </a:solidFill>
              </a:rPr>
              <a:t>ОО </a:t>
            </a:r>
            <a:r>
              <a:rPr lang="ru-RU" sz="2600" dirty="0" smtClean="0">
                <a:solidFill>
                  <a:srgbClr val="FF0000"/>
                </a:solidFill>
              </a:rPr>
              <a:t>– </a:t>
            </a:r>
            <a:r>
              <a:rPr lang="ru-RU" sz="2600" dirty="0">
                <a:solidFill>
                  <a:srgbClr val="FF0000"/>
                </a:solidFill>
              </a:rPr>
              <a:t>администрация школы </a:t>
            </a:r>
            <a:r>
              <a:rPr lang="ru-RU" sz="2600" dirty="0" smtClean="0">
                <a:solidFill>
                  <a:srgbClr val="FF0000"/>
                </a:solidFill>
              </a:rPr>
              <a:t>– учителя</a:t>
            </a:r>
            <a:endParaRPr lang="ru-RU" sz="2600" dirty="0">
              <a:solidFill>
                <a:srgbClr val="FF0000"/>
              </a:solidFill>
            </a:endParaRPr>
          </a:p>
          <a:p>
            <a:pPr algn="just"/>
            <a:r>
              <a:rPr lang="ru-RU" sz="2600" dirty="0" smtClean="0">
                <a:solidFill>
                  <a:srgbClr val="0070C0"/>
                </a:solidFill>
              </a:rPr>
              <a:t>и получения обратной связи </a:t>
            </a:r>
          </a:p>
          <a:p>
            <a:pPr algn="just"/>
            <a:endParaRPr lang="ru-RU" sz="2600" dirty="0">
              <a:solidFill>
                <a:srgbClr val="0070C0"/>
              </a:solidFill>
            </a:endParaRPr>
          </a:p>
          <a:p>
            <a:pPr algn="just"/>
            <a:r>
              <a:rPr lang="ru-RU" sz="2600" dirty="0" smtClean="0">
                <a:solidFill>
                  <a:srgbClr val="0070C0"/>
                </a:solidFill>
              </a:rPr>
              <a:t>работы </a:t>
            </a:r>
            <a:r>
              <a:rPr lang="ru-RU" sz="2600" dirty="0">
                <a:solidFill>
                  <a:srgbClr val="0070C0"/>
                </a:solidFill>
              </a:rPr>
              <a:t>по повышению </a:t>
            </a:r>
            <a:r>
              <a:rPr lang="ru-RU" sz="2600" dirty="0" smtClean="0">
                <a:solidFill>
                  <a:srgbClr val="0070C0"/>
                </a:solidFill>
              </a:rPr>
              <a:t>управленческой и аналитической </a:t>
            </a:r>
            <a:r>
              <a:rPr lang="ru-RU" sz="2600" dirty="0">
                <a:solidFill>
                  <a:srgbClr val="0070C0"/>
                </a:solidFill>
              </a:rPr>
              <a:t>культуры руководителей образовательных </a:t>
            </a:r>
            <a:r>
              <a:rPr lang="ru-RU" sz="2600" dirty="0" smtClean="0">
                <a:solidFill>
                  <a:srgbClr val="0070C0"/>
                </a:solidFill>
              </a:rPr>
              <a:t>организаций по оценке качества образования на основе ГИА и других процедур</a:t>
            </a:r>
            <a:endParaRPr lang="ru-RU" sz="2600" dirty="0">
              <a:solidFill>
                <a:srgbClr val="0070C0"/>
              </a:solidFill>
            </a:endParaRPr>
          </a:p>
          <a:p>
            <a:pPr algn="just"/>
            <a:endParaRPr lang="ru-RU" sz="2600" dirty="0" smtClean="0">
              <a:solidFill>
                <a:srgbClr val="0070C0"/>
              </a:solidFill>
            </a:endParaRPr>
          </a:p>
          <a:p>
            <a:pPr algn="just"/>
            <a:r>
              <a:rPr lang="ru-RU" sz="2600" dirty="0" smtClean="0">
                <a:solidFill>
                  <a:srgbClr val="0070C0"/>
                </a:solidFill>
              </a:rPr>
              <a:t>работы </a:t>
            </a:r>
            <a:r>
              <a:rPr lang="ru-RU" sz="2600" dirty="0">
                <a:solidFill>
                  <a:srgbClr val="0070C0"/>
                </a:solidFill>
              </a:rPr>
              <a:t>с </a:t>
            </a:r>
            <a:r>
              <a:rPr lang="ru-RU" sz="2600" dirty="0" smtClean="0">
                <a:solidFill>
                  <a:srgbClr val="0070C0"/>
                </a:solidFill>
              </a:rPr>
              <a:t>нормативными </a:t>
            </a:r>
            <a:r>
              <a:rPr lang="ru-RU" sz="2600" dirty="0">
                <a:solidFill>
                  <a:srgbClr val="0070C0"/>
                </a:solidFill>
              </a:rPr>
              <a:t>документами: </a:t>
            </a:r>
            <a:r>
              <a:rPr lang="ru-RU" sz="2600" dirty="0" smtClean="0">
                <a:solidFill>
                  <a:srgbClr val="0070C0"/>
                </a:solidFill>
              </a:rPr>
              <a:t>ФЗ </a:t>
            </a:r>
            <a:r>
              <a:rPr lang="ru-RU" sz="2600" dirty="0">
                <a:solidFill>
                  <a:srgbClr val="0070C0"/>
                </a:solidFill>
              </a:rPr>
              <a:t>«Об образовании в РФ», ФГОС, ООП, Рекомендации республиканской августовской конференции. Формальное ознакомление и </a:t>
            </a:r>
            <a:r>
              <a:rPr lang="ru-RU" sz="2600" dirty="0" smtClean="0">
                <a:solidFill>
                  <a:srgbClr val="0070C0"/>
                </a:solidFill>
              </a:rPr>
              <a:t>внедрение</a:t>
            </a:r>
          </a:p>
        </p:txBody>
      </p:sp>
      <p:pic>
        <p:nvPicPr>
          <p:cNvPr id="9" name="Picture 2" descr="C:\Users\Afanaseva\Desktop\сам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282" y="113280"/>
            <a:ext cx="676250" cy="6725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6938994" y="4512486"/>
            <a:ext cx="2133600" cy="273844"/>
          </a:xfrm>
        </p:spPr>
        <p:txBody>
          <a:bodyPr/>
          <a:lstStyle/>
          <a:p>
            <a:fld id="{7B0860F1-307B-49B9-808A-EB6156C47EC5}" type="slidenum">
              <a:rPr lang="ru-RU" smtClean="0"/>
              <a:pPr/>
              <a:t>5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26661116"/>
      </p:ext>
    </p:extLst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76" y="0"/>
            <a:ext cx="9192896" cy="5164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1214414" y="51470"/>
            <a:ext cx="7056784" cy="428625"/>
          </a:xfrm>
          <a:prstGeom prst="rect">
            <a:avLst/>
          </a:prstGeom>
        </p:spPr>
        <p:txBody>
          <a:bodyPr vert="horz" lIns="91426" tIns="45713" rIns="91426" bIns="45713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Проблем</a:t>
            </a:r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</a:t>
            </a:r>
          </a:p>
        </p:txBody>
      </p:sp>
      <p:sp>
        <p:nvSpPr>
          <p:cNvPr id="6" name="Объект 2"/>
          <p:cNvSpPr txBox="1">
            <a:spLocks/>
          </p:cNvSpPr>
          <p:nvPr/>
        </p:nvSpPr>
        <p:spPr>
          <a:xfrm>
            <a:off x="552405" y="667014"/>
            <a:ext cx="8196057" cy="3960440"/>
          </a:xfrm>
          <a:prstGeom prst="rect">
            <a:avLst/>
          </a:prstGeom>
        </p:spPr>
        <p:txBody>
          <a:bodyPr vert="horz" lIns="91426" tIns="45713" rIns="91426" bIns="45713" rtlCol="0">
            <a:normAutofit fontScale="92500" lnSpcReduction="20000"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6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ВНУТРИШКОЛЬНЫЙ </a:t>
            </a:r>
            <a:r>
              <a:rPr lang="ru-RU" sz="26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КОНТРОЛЬ</a:t>
            </a:r>
            <a:endParaRPr lang="ru-RU" sz="26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/>
            <a:endParaRPr lang="ru-RU" sz="2400" dirty="0" smtClean="0">
              <a:solidFill>
                <a:srgbClr val="0070C0"/>
              </a:solidFill>
            </a:endParaRPr>
          </a:p>
          <a:p>
            <a:pPr algn="just"/>
            <a:r>
              <a:rPr lang="ru-RU" sz="2400" dirty="0" smtClean="0">
                <a:solidFill>
                  <a:srgbClr val="0070C0"/>
                </a:solidFill>
              </a:rPr>
              <a:t>Отсутствие </a:t>
            </a:r>
            <a:r>
              <a:rPr lang="ru-RU" sz="2400" dirty="0">
                <a:solidFill>
                  <a:srgbClr val="0070C0"/>
                </a:solidFill>
              </a:rPr>
              <a:t>системного характера, аналитической работы по результатам </a:t>
            </a:r>
            <a:r>
              <a:rPr lang="ru-RU" sz="2400" dirty="0" smtClean="0">
                <a:solidFill>
                  <a:srgbClr val="0070C0"/>
                </a:solidFill>
              </a:rPr>
              <a:t>контроля</a:t>
            </a:r>
          </a:p>
          <a:p>
            <a:pPr algn="just"/>
            <a:endParaRPr lang="ru-RU" sz="2400" dirty="0" smtClean="0">
              <a:solidFill>
                <a:srgbClr val="0070C0"/>
              </a:solidFill>
            </a:endParaRPr>
          </a:p>
          <a:p>
            <a:pPr algn="just"/>
            <a:r>
              <a:rPr lang="ru-RU" sz="2400" dirty="0" smtClean="0">
                <a:solidFill>
                  <a:srgbClr val="0070C0"/>
                </a:solidFill>
              </a:rPr>
              <a:t>недостаточное </a:t>
            </a:r>
            <a:r>
              <a:rPr lang="ru-RU" sz="2400" dirty="0">
                <a:solidFill>
                  <a:srgbClr val="0070C0"/>
                </a:solidFill>
              </a:rPr>
              <a:t>количество </a:t>
            </a:r>
            <a:r>
              <a:rPr lang="ru-RU" sz="2400" dirty="0" smtClean="0">
                <a:solidFill>
                  <a:srgbClr val="0070C0"/>
                </a:solidFill>
              </a:rPr>
              <a:t>уроков, посещённых </a:t>
            </a:r>
            <a:r>
              <a:rPr lang="ru-RU" sz="2400" dirty="0">
                <a:solidFill>
                  <a:srgbClr val="0070C0"/>
                </a:solidFill>
              </a:rPr>
              <a:t>администрацией </a:t>
            </a:r>
            <a:r>
              <a:rPr lang="ru-RU" sz="2400" dirty="0" smtClean="0">
                <a:solidFill>
                  <a:srgbClr val="0070C0"/>
                </a:solidFill>
              </a:rPr>
              <a:t>школ</a:t>
            </a:r>
          </a:p>
          <a:p>
            <a:pPr algn="just"/>
            <a:endParaRPr lang="ru-RU" sz="2400" dirty="0" smtClean="0">
              <a:solidFill>
                <a:srgbClr val="0070C0"/>
              </a:solidFill>
            </a:endParaRPr>
          </a:p>
          <a:p>
            <a:pPr algn="just"/>
            <a:r>
              <a:rPr lang="ru-RU" sz="2400" dirty="0" smtClean="0">
                <a:solidFill>
                  <a:srgbClr val="0070C0"/>
                </a:solidFill>
              </a:rPr>
              <a:t>в школах </a:t>
            </a:r>
            <a:r>
              <a:rPr lang="ru-RU" sz="2400" dirty="0">
                <a:solidFill>
                  <a:srgbClr val="0070C0"/>
                </a:solidFill>
              </a:rPr>
              <a:t>с небольшим количеством обучающихся (МБОУ «Сахаровская СОШ», МБОУ «</a:t>
            </a:r>
            <a:r>
              <a:rPr lang="ru-RU" sz="2400" dirty="0" err="1">
                <a:solidFill>
                  <a:srgbClr val="0070C0"/>
                </a:solidFill>
              </a:rPr>
              <a:t>Куркульская</a:t>
            </a:r>
            <a:r>
              <a:rPr lang="ru-RU" sz="2400" dirty="0">
                <a:solidFill>
                  <a:srgbClr val="0070C0"/>
                </a:solidFill>
              </a:rPr>
              <a:t> СОШ», МБОУ «</a:t>
            </a:r>
            <a:r>
              <a:rPr lang="ru-RU" sz="2400" dirty="0" err="1">
                <a:solidFill>
                  <a:srgbClr val="0070C0"/>
                </a:solidFill>
              </a:rPr>
              <a:t>Ерыклинская</a:t>
            </a:r>
            <a:r>
              <a:rPr lang="ru-RU" sz="2400" dirty="0">
                <a:solidFill>
                  <a:srgbClr val="0070C0"/>
                </a:solidFill>
              </a:rPr>
              <a:t> ООШ») директор, заместитель директора не посещают, не анализируют уроки учителей</a:t>
            </a:r>
            <a:endParaRPr lang="ru-RU" sz="24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9" name="Picture 2" descr="C:\Users\Afanaseva\Desktop\сам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282" y="113280"/>
            <a:ext cx="676250" cy="6725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6938994" y="4512486"/>
            <a:ext cx="2133600" cy="273844"/>
          </a:xfrm>
        </p:spPr>
        <p:txBody>
          <a:bodyPr/>
          <a:lstStyle/>
          <a:p>
            <a:fld id="{7B0860F1-307B-49B9-808A-EB6156C47EC5}" type="slidenum">
              <a:rPr lang="ru-RU" smtClean="0"/>
              <a:pPr/>
              <a:t>6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14260365"/>
      </p:ext>
    </p:extLst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"/>
            <a:ext cx="9192896" cy="5164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" name="Picture 2" descr="C:\Users\Afanaseva\Desktop\сам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67576"/>
            <a:ext cx="864096" cy="6446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Заголовок 1"/>
          <p:cNvSpPr txBox="1">
            <a:spLocks/>
          </p:cNvSpPr>
          <p:nvPr/>
        </p:nvSpPr>
        <p:spPr>
          <a:xfrm>
            <a:off x="1043610" y="205979"/>
            <a:ext cx="7560838" cy="428625"/>
          </a:xfrm>
          <a:prstGeom prst="rect">
            <a:avLst/>
          </a:prstGeom>
        </p:spPr>
        <p:txBody>
          <a:bodyPr vert="horz" lIns="91426" tIns="45713" rIns="91426" bIns="45713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Проблем</a:t>
            </a:r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467544" y="863878"/>
            <a:ext cx="8568952" cy="37240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defTabSz="914243"/>
            <a:r>
              <a:rPr lang="ru-RU" sz="2000" b="1" dirty="0" smtClean="0">
                <a:solidFill>
                  <a:srgbClr val="A8246F"/>
                </a:solidFill>
              </a:rPr>
              <a:t>1. </a:t>
            </a:r>
            <a:r>
              <a:rPr lang="ru-RU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Формирование </a:t>
            </a:r>
            <a:r>
              <a:rPr lang="ru-RU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универсальных учебных действий подменяется достижением требований к уровню подготовки учащихся, как следствие, из этого вытекает отсутствие (или формальность) системы контроля достижения планируемых результатов освоения </a:t>
            </a:r>
            <a:r>
              <a:rPr lang="ru-RU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ООП</a:t>
            </a:r>
          </a:p>
          <a:p>
            <a:pPr algn="just" defTabSz="914243"/>
            <a:endParaRPr lang="ru-RU" b="1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 defTabSz="914243"/>
            <a:r>
              <a:rPr lang="ru-RU" b="1" dirty="0" smtClean="0">
                <a:solidFill>
                  <a:srgbClr val="A8246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2. </a:t>
            </a:r>
            <a:r>
              <a:rPr lang="ru-RU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</a:t>
            </a:r>
            <a:r>
              <a:rPr lang="ru-RU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ряде школ не был объяснен механизм определения освоения основной образовательной программы на ступени начального образования и основания для перевода обучающегося на ступень основного общего образования (в частности, обоснованные правила для перевода в 5 класс</a:t>
            </a:r>
            <a:r>
              <a:rPr lang="ru-RU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</a:p>
          <a:p>
            <a:pPr algn="just" defTabSz="914243"/>
            <a:endParaRPr lang="ru-RU" b="1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 defTabSz="914243"/>
            <a:r>
              <a:rPr lang="ru-RU" b="1" dirty="0" smtClean="0">
                <a:solidFill>
                  <a:srgbClr val="A8246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3. </a:t>
            </a:r>
            <a:r>
              <a:rPr lang="ru-RU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Программы</a:t>
            </a:r>
            <a:r>
              <a:rPr lang="ru-RU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входящие в состав ООП (воспитания и социализации, социализации и профессиональной ориентации, экологической культуры, здорового и безопасного образа жизни и др.), носят формализованный </a:t>
            </a:r>
            <a:r>
              <a:rPr lang="ru-RU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характер</a:t>
            </a:r>
            <a:endParaRPr lang="ru-RU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6553200" y="4569972"/>
            <a:ext cx="2133600" cy="273844"/>
          </a:xfrm>
        </p:spPr>
        <p:txBody>
          <a:bodyPr/>
          <a:lstStyle/>
          <a:p>
            <a:fld id="{1B9A3371-74DC-4B6B-BD79-C2C7548E28B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7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812493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" y="-18"/>
            <a:ext cx="9192896" cy="5164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1043610" y="205979"/>
            <a:ext cx="7056784" cy="428625"/>
          </a:xfrm>
          <a:prstGeom prst="rect">
            <a:avLst/>
          </a:prstGeom>
        </p:spPr>
        <p:txBody>
          <a:bodyPr vert="horz" lIns="91426" tIns="45713" rIns="91426" bIns="45713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Проблем</a:t>
            </a:r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</a:t>
            </a:r>
          </a:p>
        </p:txBody>
      </p:sp>
      <p:sp>
        <p:nvSpPr>
          <p:cNvPr id="6" name="Объект 2"/>
          <p:cNvSpPr txBox="1">
            <a:spLocks/>
          </p:cNvSpPr>
          <p:nvPr/>
        </p:nvSpPr>
        <p:spPr>
          <a:xfrm>
            <a:off x="285725" y="843558"/>
            <a:ext cx="8678765" cy="4032448"/>
          </a:xfrm>
          <a:prstGeom prst="rect">
            <a:avLst/>
          </a:prstGeom>
        </p:spPr>
        <p:txBody>
          <a:bodyPr vert="horz" lIns="91426" tIns="45713" rIns="91426" bIns="45713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6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Методическое </a:t>
            </a:r>
            <a:r>
              <a:rPr lang="ru-RU" sz="26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сопровождение </a:t>
            </a:r>
            <a:endParaRPr lang="ru-RU" sz="2600" b="1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26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учебно-воспитательного процесса</a:t>
            </a:r>
          </a:p>
          <a:p>
            <a:endParaRPr lang="ru-RU" sz="2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/>
            <a:r>
              <a:rPr lang="ru-RU" sz="24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Недостаточная </a:t>
            </a:r>
            <a:r>
              <a:rPr lang="ru-RU" sz="24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работа по подготовке выпускников к государственной итоговой аттестации, несистемная работа </a:t>
            </a:r>
            <a:r>
              <a:rPr lang="ru-RU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 </a:t>
            </a:r>
            <a:r>
              <a:rPr lang="ru-RU" sz="2400" b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высокобалльниками</a:t>
            </a:r>
            <a:r>
              <a:rPr lang="ru-RU" sz="24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слабое психологическое сопровождение. Отсутствие целенаправленной работы с учителями выпускных </a:t>
            </a:r>
            <a:r>
              <a:rPr lang="ru-RU" sz="24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классов</a:t>
            </a:r>
            <a:endParaRPr lang="ru-RU" sz="24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9" name="Picture 2" descr="C:\Users\Afanaseva\Desktop\сам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282" y="113280"/>
            <a:ext cx="676250" cy="6725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6938994" y="4512486"/>
            <a:ext cx="2133600" cy="273844"/>
          </a:xfrm>
        </p:spPr>
        <p:txBody>
          <a:bodyPr/>
          <a:lstStyle/>
          <a:p>
            <a:fld id="{7B0860F1-307B-49B9-808A-EB6156C47EC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8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3373724"/>
      </p:ext>
    </p:extLst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063" y="8786"/>
            <a:ext cx="9192896" cy="5164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142977" y="-6"/>
            <a:ext cx="7632849" cy="523206"/>
          </a:xfrm>
          <a:prstGeom prst="rect">
            <a:avLst/>
          </a:prstGeom>
          <a:noFill/>
        </p:spPr>
        <p:txBody>
          <a:bodyPr wrap="square" lIns="91426" tIns="45713" rIns="91426" bIns="45713" rtlCol="0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Национальное образование</a:t>
            </a:r>
            <a:endParaRPr lang="ru-RU" sz="20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9" name="Picture 2" descr="C:\Users\Afanaseva\Desktop\сам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282" y="113280"/>
            <a:ext cx="676250" cy="6725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6938994" y="4583922"/>
            <a:ext cx="2133600" cy="273844"/>
          </a:xfrm>
        </p:spPr>
        <p:txBody>
          <a:bodyPr/>
          <a:lstStyle/>
          <a:p>
            <a:fld id="{7B0860F1-307B-49B9-808A-EB6156C47EC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9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14282" y="555526"/>
            <a:ext cx="8750206" cy="48028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200"/>
              </a:spcAft>
            </a:pPr>
            <a:r>
              <a:rPr lang="ru-RU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/>
                <a:cs typeface="Times New Roman"/>
              </a:rPr>
              <a:t>Отделу </a:t>
            </a:r>
            <a:r>
              <a:rPr lang="ru-RU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/>
                <a:cs typeface="Times New Roman"/>
              </a:rPr>
              <a:t>образования Алексеевского муниципального </a:t>
            </a:r>
            <a:r>
              <a:rPr lang="ru-RU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/>
                <a:cs typeface="Times New Roman"/>
              </a:rPr>
              <a:t>района:</a:t>
            </a:r>
            <a:endParaRPr lang="ru-RU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1200"/>
              </a:spcAft>
            </a:pPr>
            <a:r>
              <a:rPr lang="ru-RU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/>
                <a:cs typeface="Times New Roman"/>
              </a:rPr>
              <a:t>обеспечить объективность оценки знаний по татарскому языку и литературе </a:t>
            </a:r>
            <a:r>
              <a:rPr lang="ru-RU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/>
                <a:cs typeface="Times New Roman"/>
              </a:rPr>
              <a:t>учителями</a:t>
            </a:r>
            <a:endParaRPr lang="ru-RU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1200"/>
              </a:spcAft>
            </a:pPr>
            <a:r>
              <a:rPr lang="ru-RU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/>
                <a:cs typeface="Times New Roman"/>
              </a:rPr>
              <a:t>обеспечить выполнение требований ФГОС в части </a:t>
            </a:r>
            <a:r>
              <a:rPr lang="ru-RU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/>
                <a:cs typeface="Times New Roman"/>
              </a:rPr>
              <a:t>этнорегионального</a:t>
            </a:r>
            <a:r>
              <a:rPr lang="ru-RU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/>
                <a:cs typeface="Times New Roman"/>
              </a:rPr>
              <a:t> содержания образования в образовательных программах образовательных организаций </a:t>
            </a:r>
            <a:r>
              <a:rPr lang="ru-RU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/>
                <a:cs typeface="Times New Roman"/>
              </a:rPr>
              <a:t>района</a:t>
            </a:r>
            <a:endParaRPr lang="ru-RU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1200"/>
              </a:spcAft>
            </a:pPr>
            <a:r>
              <a:rPr lang="ru-RU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/>
                <a:cs typeface="Times New Roman"/>
              </a:rPr>
              <a:t>с целью сохранения татарского языка в образовательном процессе в образовательных организациях Алексеевского муниципального района в современных условиях перейти на поликультурную </a:t>
            </a:r>
            <a:r>
              <a:rPr lang="ru-RU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/>
                <a:cs typeface="Times New Roman"/>
              </a:rPr>
              <a:t>полилингвальную</a:t>
            </a:r>
            <a:r>
              <a:rPr lang="ru-RU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/>
                <a:cs typeface="Times New Roman"/>
              </a:rPr>
              <a:t> модель </a:t>
            </a:r>
            <a:r>
              <a:rPr lang="ru-RU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/>
                <a:cs typeface="Times New Roman"/>
              </a:rPr>
              <a:t>образования</a:t>
            </a:r>
          </a:p>
          <a:p>
            <a:pPr lvl="0" algn="ctr">
              <a:lnSpc>
                <a:spcPct val="115000"/>
              </a:lnSpc>
              <a:spcAft>
                <a:spcPts val="1200"/>
              </a:spcAft>
            </a:pPr>
            <a:r>
              <a:rPr lang="ru-RU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/>
                <a:cs typeface="Times New Roman"/>
              </a:rPr>
              <a:t>Администрации школ:</a:t>
            </a:r>
            <a:endParaRPr lang="ru-RU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Times New Roman"/>
            </a:endParaRPr>
          </a:p>
          <a:p>
            <a:pPr lvl="0" algn="just">
              <a:lnSpc>
                <a:spcPct val="115000"/>
              </a:lnSpc>
              <a:spcAft>
                <a:spcPts val="1200"/>
              </a:spcAft>
            </a:pPr>
            <a:r>
              <a:rPr lang="ru-RU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/>
                <a:cs typeface="Times New Roman"/>
              </a:rPr>
              <a:t>планировать деятельность в более тесной связи с ШМО учителей татарского языка </a:t>
            </a:r>
            <a:r>
              <a:rPr lang="ru-RU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/>
                <a:cs typeface="Times New Roman"/>
              </a:rPr>
              <a:t>и </a:t>
            </a:r>
            <a:r>
              <a:rPr lang="ru-RU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/>
                <a:cs typeface="Times New Roman"/>
              </a:rPr>
              <a:t>литературы</a:t>
            </a:r>
            <a:endParaRPr lang="ru-RU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1200"/>
              </a:spcAft>
            </a:pPr>
            <a:endParaRPr lang="ru-RU" sz="160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147310349"/>
      </p:ext>
    </p:extLst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C:\Users\Afanaseva\Desktop\сам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282" y="113280"/>
            <a:ext cx="676250" cy="6725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6938994" y="4512486"/>
            <a:ext cx="2133600" cy="273844"/>
          </a:xfrm>
        </p:spPr>
        <p:txBody>
          <a:bodyPr/>
          <a:lstStyle/>
          <a:p>
            <a:fld id="{7B0860F1-307B-49B9-808A-EB6156C47EC5}" type="slidenum">
              <a:rPr lang="ru-RU" smtClean="0"/>
              <a:pPr/>
              <a:t>10</a:t>
            </a:fld>
            <a:endParaRPr lang="ru-RU" dirty="0"/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0" y="4098411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1187624" y="51470"/>
            <a:ext cx="777686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2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Средний балл ЕГЭ за 2014-2016г.г.</a:t>
            </a:r>
            <a:endParaRPr lang="ru-RU" sz="28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840924" y="574690"/>
            <a:ext cx="790754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Русский язык, математика </a:t>
            </a:r>
            <a:r>
              <a:rPr lang="ru-RU" sz="2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профильная  </a:t>
            </a:r>
            <a:r>
              <a:rPr lang="ru-RU" sz="2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</a:t>
            </a:r>
            <a:r>
              <a:rPr lang="ru-RU" sz="2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рост,</a:t>
            </a:r>
          </a:p>
          <a:p>
            <a:pPr lvl="0" algn="r"/>
            <a:r>
              <a:rPr lang="ru-RU" sz="2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аттестат получили все выпускники 11 классов</a:t>
            </a:r>
            <a:endParaRPr lang="ru-RU" sz="20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11" name="Диаграмма 1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88123186"/>
              </p:ext>
            </p:extLst>
          </p:nvPr>
        </p:nvGraphicFramePr>
        <p:xfrm>
          <a:off x="552407" y="1203598"/>
          <a:ext cx="8196057" cy="35283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527103127"/>
      </p:ext>
    </p:extLst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4448" y="-20538"/>
            <a:ext cx="9192896" cy="5164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2" descr="C:\Users\Afanaseva\Desktop\сам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282" y="113280"/>
            <a:ext cx="676250" cy="6725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6938994" y="4512486"/>
            <a:ext cx="2133600" cy="273844"/>
          </a:xfrm>
        </p:spPr>
        <p:txBody>
          <a:bodyPr/>
          <a:lstStyle/>
          <a:p>
            <a:fld id="{7B0860F1-307B-49B9-808A-EB6156C47EC5}" type="slidenum">
              <a:rPr lang="ru-RU" smtClean="0"/>
              <a:pPr/>
              <a:t>11</a:t>
            </a:fld>
            <a:endParaRPr lang="ru-RU" dirty="0"/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0" y="4098411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1187624" y="51470"/>
            <a:ext cx="777686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2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Средний балл ОГЭ за 2015-2016г.г.</a:t>
            </a:r>
            <a:endParaRPr lang="ru-RU" sz="28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901972" y="555526"/>
            <a:ext cx="647834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Русский </a:t>
            </a:r>
            <a:r>
              <a:rPr lang="ru-RU" sz="2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язык - снижение, </a:t>
            </a:r>
            <a:r>
              <a:rPr lang="ru-RU" sz="2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математика </a:t>
            </a:r>
            <a:r>
              <a:rPr lang="ru-RU" sz="2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– без изменений</a:t>
            </a:r>
            <a:endParaRPr lang="ru-RU" sz="20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12" name="Содержимое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25614462"/>
              </p:ext>
            </p:extLst>
          </p:nvPr>
        </p:nvGraphicFramePr>
        <p:xfrm>
          <a:off x="237554" y="1037287"/>
          <a:ext cx="7095703" cy="3550687"/>
        </p:xfrm>
        <a:graphic>
          <a:graphicData uri="http://schemas.openxmlformats.org/drawingml/2006/table">
            <a:tbl>
              <a:tblPr firstRow="1" bandRow="1"/>
              <a:tblGrid>
                <a:gridCol w="2202098"/>
                <a:gridCol w="1345754"/>
                <a:gridCol w="1182617"/>
                <a:gridCol w="2365234"/>
              </a:tblGrid>
              <a:tr h="26240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1400" b="1" i="1" dirty="0" smtClean="0">
                          <a:solidFill>
                            <a:srgbClr val="002060"/>
                          </a:solidFill>
                        </a:rPr>
                        <a:t>Предмет</a:t>
                      </a:r>
                      <a:endParaRPr lang="ru-RU" sz="1400" b="1" i="1" dirty="0">
                        <a:solidFill>
                          <a:srgbClr val="002060"/>
                        </a:solidFill>
                      </a:endParaRPr>
                    </a:p>
                  </a:txBody>
                  <a:tcPr marT="45726" marB="45726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1400" b="1" i="1" dirty="0" smtClean="0">
                          <a:solidFill>
                            <a:srgbClr val="002060"/>
                          </a:solidFill>
                        </a:rPr>
                        <a:t>Средняя</a:t>
                      </a:r>
                      <a:r>
                        <a:rPr lang="ru-RU" sz="1400" b="1" i="1" baseline="0" dirty="0" smtClean="0">
                          <a:solidFill>
                            <a:srgbClr val="002060"/>
                          </a:solidFill>
                        </a:rPr>
                        <a:t> оценка</a:t>
                      </a:r>
                      <a:r>
                        <a:rPr lang="ru-RU" sz="1400" b="1" i="1" dirty="0" smtClean="0">
                          <a:solidFill>
                            <a:srgbClr val="002060"/>
                          </a:solidFill>
                        </a:rPr>
                        <a:t> по району</a:t>
                      </a:r>
                      <a:endParaRPr lang="ru-RU" sz="1400" b="1" i="1" dirty="0">
                        <a:solidFill>
                          <a:srgbClr val="002060"/>
                        </a:solidFill>
                      </a:endParaRPr>
                    </a:p>
                  </a:txBody>
                  <a:tcPr marT="45726" marB="45726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1400" b="1" i="1" dirty="0" smtClean="0">
                          <a:solidFill>
                            <a:srgbClr val="00B050"/>
                          </a:solidFill>
                        </a:rPr>
                        <a:t>Средняя</a:t>
                      </a:r>
                      <a:r>
                        <a:rPr lang="ru-RU" sz="1400" b="1" i="1" baseline="0" dirty="0" smtClean="0">
                          <a:solidFill>
                            <a:srgbClr val="00B050"/>
                          </a:solidFill>
                        </a:rPr>
                        <a:t> оценка</a:t>
                      </a:r>
                      <a:r>
                        <a:rPr lang="ru-RU" sz="1400" b="1" i="1" dirty="0" smtClean="0">
                          <a:solidFill>
                            <a:srgbClr val="00B050"/>
                          </a:solidFill>
                        </a:rPr>
                        <a:t> по РТ</a:t>
                      </a:r>
                      <a:endParaRPr lang="ru-RU" sz="1400" b="1" i="1" dirty="0">
                        <a:solidFill>
                          <a:srgbClr val="00B050"/>
                        </a:solidFill>
                      </a:endParaRPr>
                    </a:p>
                  </a:txBody>
                  <a:tcPr marT="45726" marB="45726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6239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endParaRPr lang="ru-RU" sz="1400" b="1" i="1" dirty="0">
                        <a:solidFill>
                          <a:srgbClr val="002060"/>
                        </a:solidFill>
                      </a:endParaRPr>
                    </a:p>
                  </a:txBody>
                  <a:tcPr marT="45726" marB="45726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1400" b="1" i="1" dirty="0" smtClean="0">
                          <a:solidFill>
                            <a:srgbClr val="002060"/>
                          </a:solidFill>
                        </a:rPr>
                        <a:t>2015</a:t>
                      </a:r>
                      <a:endParaRPr lang="ru-RU" sz="1400" b="1" i="1" dirty="0">
                        <a:solidFill>
                          <a:srgbClr val="002060"/>
                        </a:solidFill>
                      </a:endParaRPr>
                    </a:p>
                  </a:txBody>
                  <a:tcPr marT="45726" marB="45726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1400" b="1" i="1" dirty="0" smtClean="0">
                          <a:solidFill>
                            <a:srgbClr val="002060"/>
                          </a:solidFill>
                        </a:rPr>
                        <a:t>2016</a:t>
                      </a:r>
                      <a:endParaRPr lang="ru-RU" sz="1400" b="1" i="1" dirty="0">
                        <a:solidFill>
                          <a:srgbClr val="002060"/>
                        </a:solidFill>
                      </a:endParaRPr>
                    </a:p>
                  </a:txBody>
                  <a:tcPr marT="45726" marB="45726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endParaRPr lang="ru-RU" sz="1400" b="1" i="1" dirty="0">
                        <a:solidFill>
                          <a:srgbClr val="002060"/>
                        </a:solidFill>
                      </a:endParaRPr>
                    </a:p>
                  </a:txBody>
                  <a:tcPr marT="45726" marB="45726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4007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0" fontAlgn="t"/>
                      <a:r>
                        <a:rPr lang="ru-RU" sz="1600" b="1" i="1" u="none" strike="noStrike" dirty="0">
                          <a:solidFill>
                            <a:srgbClr val="C00000"/>
                          </a:solidFill>
                          <a:latin typeface="Calibri"/>
                        </a:rPr>
                        <a:t>Русский язык </a:t>
                      </a:r>
                    </a:p>
                  </a:txBody>
                  <a:tcPr marL="9525" marR="9525" marT="9526" marB="0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1600" b="1" dirty="0" smtClean="0">
                          <a:solidFill>
                            <a:srgbClr val="C00000"/>
                          </a:solidFill>
                        </a:rPr>
                        <a:t>3,72</a:t>
                      </a:r>
                      <a:endParaRPr lang="ru-RU" sz="1600" b="1" dirty="0">
                        <a:solidFill>
                          <a:srgbClr val="C00000"/>
                        </a:solidFill>
                      </a:endParaRPr>
                    </a:p>
                  </a:txBody>
                  <a:tcPr marL="9525" marR="9525" marT="9526" marB="0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1600" b="1" dirty="0" smtClean="0">
                          <a:solidFill>
                            <a:srgbClr val="C00000"/>
                          </a:solidFill>
                        </a:rPr>
                        <a:t>3,63</a:t>
                      </a:r>
                      <a:endParaRPr lang="ru-RU" sz="1600" b="1" dirty="0">
                        <a:solidFill>
                          <a:srgbClr val="C00000"/>
                        </a:solidFill>
                      </a:endParaRPr>
                    </a:p>
                  </a:txBody>
                  <a:tcPr marL="9525" marR="9525" marT="9526" marB="0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1600" b="1" dirty="0" smtClean="0">
                          <a:solidFill>
                            <a:srgbClr val="00B050"/>
                          </a:solidFill>
                        </a:rPr>
                        <a:t>4,08</a:t>
                      </a:r>
                      <a:endParaRPr lang="ru-RU" sz="1600" b="1" dirty="0">
                        <a:solidFill>
                          <a:srgbClr val="00B050"/>
                        </a:solidFill>
                      </a:endParaRPr>
                    </a:p>
                  </a:txBody>
                  <a:tcPr marL="9525" marR="9525" marT="9526" marB="0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4007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0" fontAlgn="t"/>
                      <a:r>
                        <a:rPr lang="ru-RU" sz="1400" b="1" i="1" u="none" strike="noStrike" dirty="0">
                          <a:solidFill>
                            <a:srgbClr val="002060"/>
                          </a:solidFill>
                          <a:latin typeface="Calibri"/>
                        </a:rPr>
                        <a:t>Литература </a:t>
                      </a:r>
                    </a:p>
                  </a:txBody>
                  <a:tcPr marL="9525" marR="9525" marT="9526" marB="0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1400" b="1" dirty="0" smtClean="0">
                          <a:solidFill>
                            <a:srgbClr val="002060"/>
                          </a:solidFill>
                        </a:rPr>
                        <a:t>5</a:t>
                      </a:r>
                      <a:endParaRPr lang="ru-RU" sz="1400" b="1" dirty="0">
                        <a:solidFill>
                          <a:srgbClr val="002060"/>
                        </a:solidFill>
                      </a:endParaRPr>
                    </a:p>
                  </a:txBody>
                  <a:tcPr marL="9525" marR="9525" marT="9526" marB="0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1400" b="1" dirty="0" smtClean="0">
                          <a:solidFill>
                            <a:srgbClr val="002060"/>
                          </a:solidFill>
                        </a:rPr>
                        <a:t>4</a:t>
                      </a:r>
                      <a:endParaRPr lang="ru-RU" sz="1400" b="1" dirty="0">
                        <a:solidFill>
                          <a:srgbClr val="002060"/>
                        </a:solidFill>
                      </a:endParaRPr>
                    </a:p>
                  </a:txBody>
                  <a:tcPr marL="9525" marR="9525" marT="9526" marB="0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1400" b="1" dirty="0" smtClean="0">
                          <a:solidFill>
                            <a:srgbClr val="002060"/>
                          </a:solidFill>
                        </a:rPr>
                        <a:t>3,57</a:t>
                      </a:r>
                      <a:endParaRPr lang="ru-RU" sz="1400" b="1" dirty="0">
                        <a:solidFill>
                          <a:srgbClr val="002060"/>
                        </a:solidFill>
                      </a:endParaRPr>
                    </a:p>
                  </a:txBody>
                  <a:tcPr marL="9525" marR="9525" marT="9526" marB="0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4007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0" fontAlgn="t"/>
                      <a:r>
                        <a:rPr lang="ru-RU" sz="1400" b="1" i="1" u="none" strike="noStrike" dirty="0">
                          <a:solidFill>
                            <a:srgbClr val="002060"/>
                          </a:solidFill>
                          <a:latin typeface="Calibri"/>
                        </a:rPr>
                        <a:t>Химия </a:t>
                      </a:r>
                    </a:p>
                  </a:txBody>
                  <a:tcPr marL="9525" marR="9525" marT="9526" marB="0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1400" b="1" dirty="0" smtClean="0">
                          <a:solidFill>
                            <a:srgbClr val="002060"/>
                          </a:solidFill>
                        </a:rPr>
                        <a:t>4,5</a:t>
                      </a:r>
                      <a:endParaRPr lang="ru-RU" sz="1400" b="1" dirty="0">
                        <a:solidFill>
                          <a:srgbClr val="002060"/>
                        </a:solidFill>
                      </a:endParaRPr>
                    </a:p>
                  </a:txBody>
                  <a:tcPr marL="9525" marR="9525" marT="9526" marB="0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1400" b="1" dirty="0" smtClean="0">
                          <a:solidFill>
                            <a:srgbClr val="002060"/>
                          </a:solidFill>
                        </a:rPr>
                        <a:t>3,74</a:t>
                      </a:r>
                      <a:endParaRPr lang="ru-RU" sz="1400" b="1" dirty="0">
                        <a:solidFill>
                          <a:srgbClr val="002060"/>
                        </a:solidFill>
                      </a:endParaRPr>
                    </a:p>
                  </a:txBody>
                  <a:tcPr marL="9525" marR="9525" marT="9526" marB="0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1400" b="1" dirty="0" smtClean="0">
                          <a:solidFill>
                            <a:srgbClr val="002060"/>
                          </a:solidFill>
                        </a:rPr>
                        <a:t>3,9</a:t>
                      </a:r>
                      <a:endParaRPr lang="ru-RU" sz="1400" b="1" dirty="0">
                        <a:solidFill>
                          <a:srgbClr val="002060"/>
                        </a:solidFill>
                      </a:endParaRPr>
                    </a:p>
                  </a:txBody>
                  <a:tcPr marL="9525" marR="9525" marT="9526" marB="0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4007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0" fontAlgn="t"/>
                      <a:r>
                        <a:rPr lang="ru-RU" sz="1400" b="1" i="1" u="none" strike="noStrike" dirty="0">
                          <a:solidFill>
                            <a:srgbClr val="002060"/>
                          </a:solidFill>
                          <a:latin typeface="Calibri"/>
                        </a:rPr>
                        <a:t>Информатика и ИКТ </a:t>
                      </a:r>
                    </a:p>
                  </a:txBody>
                  <a:tcPr marL="9525" marR="9525" marT="9526" marB="0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1400" b="1" dirty="0" smtClean="0">
                          <a:solidFill>
                            <a:srgbClr val="002060"/>
                          </a:solidFill>
                        </a:rPr>
                        <a:t>4,33</a:t>
                      </a:r>
                      <a:endParaRPr lang="ru-RU" sz="1400" b="1" dirty="0">
                        <a:solidFill>
                          <a:srgbClr val="002060"/>
                        </a:solidFill>
                      </a:endParaRPr>
                    </a:p>
                  </a:txBody>
                  <a:tcPr marL="9525" marR="9525" marT="9526" marB="0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1400" b="1" dirty="0" smtClean="0">
                          <a:solidFill>
                            <a:srgbClr val="002060"/>
                          </a:solidFill>
                        </a:rPr>
                        <a:t>3,58</a:t>
                      </a:r>
                      <a:endParaRPr lang="ru-RU" sz="1400" b="1" dirty="0">
                        <a:solidFill>
                          <a:srgbClr val="002060"/>
                        </a:solidFill>
                      </a:endParaRPr>
                    </a:p>
                  </a:txBody>
                  <a:tcPr marL="9525" marR="9525" marT="9526" marB="0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1400" b="1" dirty="0" smtClean="0">
                          <a:solidFill>
                            <a:srgbClr val="002060"/>
                          </a:solidFill>
                        </a:rPr>
                        <a:t>3,72</a:t>
                      </a:r>
                      <a:endParaRPr lang="ru-RU" sz="1400" b="1" dirty="0">
                        <a:solidFill>
                          <a:srgbClr val="002060"/>
                        </a:solidFill>
                      </a:endParaRPr>
                    </a:p>
                  </a:txBody>
                  <a:tcPr marL="9525" marR="9525" marT="9526" marB="0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4007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0" fontAlgn="t"/>
                      <a:r>
                        <a:rPr lang="ru-RU" sz="1400" b="1" i="1" u="none" strike="noStrike" dirty="0">
                          <a:solidFill>
                            <a:srgbClr val="002060"/>
                          </a:solidFill>
                          <a:latin typeface="Calibri"/>
                        </a:rPr>
                        <a:t>Обществознание </a:t>
                      </a:r>
                    </a:p>
                  </a:txBody>
                  <a:tcPr marL="9525" marR="9525" marT="9526" marB="0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1400" b="1" dirty="0" smtClean="0">
                          <a:solidFill>
                            <a:srgbClr val="002060"/>
                          </a:solidFill>
                        </a:rPr>
                        <a:t>3,46</a:t>
                      </a:r>
                      <a:endParaRPr lang="ru-RU" sz="1400" b="1" dirty="0">
                        <a:solidFill>
                          <a:srgbClr val="002060"/>
                        </a:solidFill>
                      </a:endParaRPr>
                    </a:p>
                  </a:txBody>
                  <a:tcPr marL="9525" marR="9525" marT="9526" marB="0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1400" b="1" dirty="0" smtClean="0">
                          <a:solidFill>
                            <a:srgbClr val="002060"/>
                          </a:solidFill>
                        </a:rPr>
                        <a:t>3,04</a:t>
                      </a:r>
                      <a:endParaRPr lang="ru-RU" sz="1400" b="1" dirty="0">
                        <a:solidFill>
                          <a:srgbClr val="002060"/>
                        </a:solidFill>
                      </a:endParaRPr>
                    </a:p>
                  </a:txBody>
                  <a:tcPr marL="9525" marR="9525" marT="9526" marB="0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1400" b="1" dirty="0" smtClean="0">
                          <a:solidFill>
                            <a:srgbClr val="002060"/>
                          </a:solidFill>
                        </a:rPr>
                        <a:t>3,39</a:t>
                      </a:r>
                      <a:endParaRPr lang="ru-RU" sz="1400" b="1" dirty="0">
                        <a:solidFill>
                          <a:srgbClr val="002060"/>
                        </a:solidFill>
                      </a:endParaRPr>
                    </a:p>
                  </a:txBody>
                  <a:tcPr marL="9525" marR="9525" marT="9526" marB="0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4007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0" fontAlgn="t"/>
                      <a:r>
                        <a:rPr lang="ru-RU" sz="1400" b="1" i="1" u="none" strike="noStrike" dirty="0">
                          <a:solidFill>
                            <a:srgbClr val="002060"/>
                          </a:solidFill>
                          <a:latin typeface="Calibri"/>
                        </a:rPr>
                        <a:t>Физика </a:t>
                      </a:r>
                    </a:p>
                  </a:txBody>
                  <a:tcPr marL="9525" marR="9525" marT="9526" marB="0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1400" b="1" dirty="0" smtClean="0">
                          <a:solidFill>
                            <a:srgbClr val="002060"/>
                          </a:solidFill>
                        </a:rPr>
                        <a:t>3.33</a:t>
                      </a:r>
                      <a:endParaRPr lang="ru-RU" sz="1400" b="1" dirty="0">
                        <a:solidFill>
                          <a:srgbClr val="002060"/>
                        </a:solidFill>
                      </a:endParaRPr>
                    </a:p>
                  </a:txBody>
                  <a:tcPr marL="9525" marR="9525" marT="9526" marB="0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1400" b="1" dirty="0" smtClean="0">
                          <a:solidFill>
                            <a:srgbClr val="002060"/>
                          </a:solidFill>
                        </a:rPr>
                        <a:t>3,17</a:t>
                      </a:r>
                      <a:endParaRPr lang="ru-RU" sz="1400" b="1" dirty="0">
                        <a:solidFill>
                          <a:srgbClr val="002060"/>
                        </a:solidFill>
                      </a:endParaRPr>
                    </a:p>
                  </a:txBody>
                  <a:tcPr marL="9525" marR="9525" marT="9526" marB="0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1400" b="1" dirty="0" smtClean="0">
                          <a:solidFill>
                            <a:srgbClr val="002060"/>
                          </a:solidFill>
                        </a:rPr>
                        <a:t>3,49</a:t>
                      </a:r>
                      <a:endParaRPr lang="ru-RU" sz="1400" b="1" dirty="0">
                        <a:solidFill>
                          <a:srgbClr val="002060"/>
                        </a:solidFill>
                      </a:endParaRPr>
                    </a:p>
                  </a:txBody>
                  <a:tcPr marL="9525" marR="9525" marT="9526" marB="0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4007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0" fontAlgn="t"/>
                      <a:r>
                        <a:rPr lang="ru-RU" sz="1400" b="1" i="1" u="none" strike="noStrike" dirty="0">
                          <a:solidFill>
                            <a:srgbClr val="002060"/>
                          </a:solidFill>
                          <a:latin typeface="Calibri"/>
                        </a:rPr>
                        <a:t>История </a:t>
                      </a:r>
                    </a:p>
                  </a:txBody>
                  <a:tcPr marL="9525" marR="9525" marT="9526" marB="0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1400" b="1" dirty="0" smtClean="0">
                          <a:solidFill>
                            <a:srgbClr val="002060"/>
                          </a:solidFill>
                        </a:rPr>
                        <a:t>-</a:t>
                      </a:r>
                      <a:endParaRPr lang="ru-RU" sz="1400" b="1" dirty="0">
                        <a:solidFill>
                          <a:srgbClr val="002060"/>
                        </a:solidFill>
                      </a:endParaRPr>
                    </a:p>
                  </a:txBody>
                  <a:tcPr marL="9525" marR="9525" marT="9526" marB="0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1400" b="1" dirty="0" smtClean="0">
                          <a:solidFill>
                            <a:srgbClr val="002060"/>
                          </a:solidFill>
                        </a:rPr>
                        <a:t>2,68</a:t>
                      </a:r>
                      <a:endParaRPr lang="ru-RU" sz="1400" b="1" dirty="0">
                        <a:solidFill>
                          <a:srgbClr val="002060"/>
                        </a:solidFill>
                      </a:endParaRPr>
                    </a:p>
                  </a:txBody>
                  <a:tcPr marL="9525" marR="9525" marT="9526" marB="0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1400" b="1" dirty="0" smtClean="0">
                          <a:solidFill>
                            <a:srgbClr val="002060"/>
                          </a:solidFill>
                        </a:rPr>
                        <a:t>3,26</a:t>
                      </a:r>
                      <a:endParaRPr lang="ru-RU" sz="1400" b="1" dirty="0">
                        <a:solidFill>
                          <a:srgbClr val="002060"/>
                        </a:solidFill>
                      </a:endParaRPr>
                    </a:p>
                  </a:txBody>
                  <a:tcPr marL="9525" marR="9525" marT="9526" marB="0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4007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0" fontAlgn="t"/>
                      <a:r>
                        <a:rPr lang="ru-RU" sz="1400" b="1" i="1" u="none" strike="noStrike" dirty="0">
                          <a:solidFill>
                            <a:srgbClr val="002060"/>
                          </a:solidFill>
                          <a:latin typeface="Calibri"/>
                        </a:rPr>
                        <a:t>Английский язык </a:t>
                      </a:r>
                    </a:p>
                  </a:txBody>
                  <a:tcPr marL="9525" marR="9525" marT="9526" marB="0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1400" b="1" dirty="0" smtClean="0">
                          <a:solidFill>
                            <a:srgbClr val="002060"/>
                          </a:solidFill>
                        </a:rPr>
                        <a:t>4.33</a:t>
                      </a:r>
                      <a:endParaRPr lang="ru-RU" sz="1400" b="1" dirty="0">
                        <a:solidFill>
                          <a:srgbClr val="002060"/>
                        </a:solidFill>
                      </a:endParaRPr>
                    </a:p>
                  </a:txBody>
                  <a:tcPr marL="9525" marR="9525" marT="9526" marB="0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1400" b="1" dirty="0" smtClean="0">
                          <a:solidFill>
                            <a:srgbClr val="002060"/>
                          </a:solidFill>
                        </a:rPr>
                        <a:t>3,33</a:t>
                      </a:r>
                      <a:endParaRPr lang="ru-RU" sz="1400" b="1" dirty="0">
                        <a:solidFill>
                          <a:srgbClr val="002060"/>
                        </a:solidFill>
                      </a:endParaRPr>
                    </a:p>
                  </a:txBody>
                  <a:tcPr marL="9525" marR="9525" marT="9526" marB="0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1400" b="1" dirty="0" smtClean="0">
                          <a:solidFill>
                            <a:srgbClr val="002060"/>
                          </a:solidFill>
                        </a:rPr>
                        <a:t>4,17</a:t>
                      </a:r>
                      <a:endParaRPr lang="ru-RU" sz="1400" b="1" dirty="0">
                        <a:solidFill>
                          <a:srgbClr val="002060"/>
                        </a:solidFill>
                      </a:endParaRPr>
                    </a:p>
                  </a:txBody>
                  <a:tcPr marL="9525" marR="9525" marT="9526" marB="0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4007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0" fontAlgn="t"/>
                      <a:r>
                        <a:rPr lang="ru-RU" sz="1400" b="1" i="1" u="none" strike="noStrike" dirty="0">
                          <a:solidFill>
                            <a:srgbClr val="002060"/>
                          </a:solidFill>
                          <a:latin typeface="Calibri"/>
                        </a:rPr>
                        <a:t>Биология </a:t>
                      </a:r>
                    </a:p>
                  </a:txBody>
                  <a:tcPr marL="9525" marR="9525" marT="9526" marB="0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1400" b="1" dirty="0" smtClean="0">
                          <a:solidFill>
                            <a:srgbClr val="002060"/>
                          </a:solidFill>
                        </a:rPr>
                        <a:t>3,36</a:t>
                      </a:r>
                      <a:endParaRPr lang="ru-RU" sz="1400" b="1" dirty="0">
                        <a:solidFill>
                          <a:srgbClr val="002060"/>
                        </a:solidFill>
                      </a:endParaRPr>
                    </a:p>
                  </a:txBody>
                  <a:tcPr marL="9525" marR="9525" marT="9526" marB="0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1400" b="1" dirty="0" smtClean="0">
                          <a:solidFill>
                            <a:srgbClr val="002060"/>
                          </a:solidFill>
                        </a:rPr>
                        <a:t>3,15</a:t>
                      </a:r>
                      <a:endParaRPr lang="ru-RU" sz="1400" b="1" dirty="0">
                        <a:solidFill>
                          <a:srgbClr val="002060"/>
                        </a:solidFill>
                      </a:endParaRPr>
                    </a:p>
                  </a:txBody>
                  <a:tcPr marL="9525" marR="9525" marT="9526" marB="0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1400" b="1" dirty="0" smtClean="0">
                          <a:solidFill>
                            <a:srgbClr val="002060"/>
                          </a:solidFill>
                        </a:rPr>
                        <a:t>3,42</a:t>
                      </a:r>
                      <a:endParaRPr lang="ru-RU" sz="1400" b="1" dirty="0">
                        <a:solidFill>
                          <a:srgbClr val="002060"/>
                        </a:solidFill>
                      </a:endParaRPr>
                    </a:p>
                  </a:txBody>
                  <a:tcPr marL="9525" marR="9525" marT="9526" marB="0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8696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0" fontAlgn="t"/>
                      <a:r>
                        <a:rPr lang="ru-RU" sz="1600" b="1" i="1" u="none" strike="noStrike" dirty="0" smtClean="0">
                          <a:solidFill>
                            <a:srgbClr val="C00000"/>
                          </a:solidFill>
                          <a:latin typeface="Calibri"/>
                        </a:rPr>
                        <a:t>Математика</a:t>
                      </a:r>
                      <a:endParaRPr lang="ru-RU" sz="1600" b="1" i="1" u="none" strike="noStrike" dirty="0">
                        <a:solidFill>
                          <a:srgbClr val="C00000"/>
                        </a:solidFill>
                        <a:latin typeface="Calibri"/>
                      </a:endParaRPr>
                    </a:p>
                  </a:txBody>
                  <a:tcPr marL="9525" marR="9525" marT="9526" marB="0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1600" b="1" dirty="0" smtClean="0">
                          <a:solidFill>
                            <a:srgbClr val="C00000"/>
                          </a:solidFill>
                        </a:rPr>
                        <a:t>3,53</a:t>
                      </a:r>
                      <a:endParaRPr lang="ru-RU" sz="1600" b="1" dirty="0">
                        <a:solidFill>
                          <a:srgbClr val="C00000"/>
                        </a:solidFill>
                      </a:endParaRPr>
                    </a:p>
                  </a:txBody>
                  <a:tcPr marL="9525" marR="9525" marT="9526" marB="0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1600" b="1" dirty="0" smtClean="0">
                          <a:solidFill>
                            <a:srgbClr val="C00000"/>
                          </a:solidFill>
                        </a:rPr>
                        <a:t>3,52</a:t>
                      </a:r>
                      <a:endParaRPr lang="ru-RU" sz="1600" b="1" dirty="0">
                        <a:solidFill>
                          <a:srgbClr val="C00000"/>
                        </a:solidFill>
                      </a:endParaRPr>
                    </a:p>
                  </a:txBody>
                  <a:tcPr marL="9525" marR="9525" marT="9526" marB="0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1600" b="1" dirty="0" smtClean="0">
                          <a:solidFill>
                            <a:srgbClr val="00B050"/>
                          </a:solidFill>
                        </a:rPr>
                        <a:t>3,90</a:t>
                      </a:r>
                      <a:endParaRPr lang="ru-RU" sz="1600" b="1" dirty="0">
                        <a:solidFill>
                          <a:srgbClr val="00B050"/>
                        </a:solidFill>
                      </a:endParaRPr>
                    </a:p>
                  </a:txBody>
                  <a:tcPr marL="9525" marR="9525" marT="9526" marB="0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4007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0" fontAlgn="t"/>
                      <a:r>
                        <a:rPr lang="ru-RU" sz="1400" b="1" i="1" u="none" strike="noStrike" dirty="0" smtClean="0">
                          <a:solidFill>
                            <a:srgbClr val="002060"/>
                          </a:solidFill>
                          <a:latin typeface="Calibri"/>
                        </a:rPr>
                        <a:t>Немецкий</a:t>
                      </a:r>
                      <a:r>
                        <a:rPr lang="ru-RU" sz="1400" b="1" i="1" u="none" strike="noStrike" baseline="0" dirty="0" smtClean="0">
                          <a:solidFill>
                            <a:srgbClr val="002060"/>
                          </a:solidFill>
                          <a:latin typeface="Calibri"/>
                        </a:rPr>
                        <a:t> язык</a:t>
                      </a:r>
                      <a:endParaRPr lang="ru-RU" sz="1400" b="1" i="1" u="none" strike="noStrike" dirty="0">
                        <a:solidFill>
                          <a:srgbClr val="002060"/>
                        </a:solidFill>
                        <a:latin typeface="Calibri"/>
                      </a:endParaRPr>
                    </a:p>
                  </a:txBody>
                  <a:tcPr marL="9525" marR="9525" marT="9526" marB="0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1400" b="1" dirty="0" smtClean="0">
                          <a:solidFill>
                            <a:srgbClr val="002060"/>
                          </a:solidFill>
                        </a:rPr>
                        <a:t>-</a:t>
                      </a:r>
                      <a:endParaRPr lang="ru-RU" sz="1400" b="1" dirty="0">
                        <a:solidFill>
                          <a:srgbClr val="002060"/>
                        </a:solidFill>
                      </a:endParaRPr>
                    </a:p>
                  </a:txBody>
                  <a:tcPr marL="9525" marR="9525" marT="9526" marB="0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1400" b="1" dirty="0" smtClean="0">
                          <a:solidFill>
                            <a:srgbClr val="002060"/>
                          </a:solidFill>
                        </a:rPr>
                        <a:t>3</a:t>
                      </a:r>
                      <a:endParaRPr lang="ru-RU" sz="1400" b="1" dirty="0">
                        <a:solidFill>
                          <a:srgbClr val="002060"/>
                        </a:solidFill>
                      </a:endParaRPr>
                    </a:p>
                  </a:txBody>
                  <a:tcPr marL="9525" marR="9525" marT="9526" marB="0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1400" b="1" dirty="0" smtClean="0">
                          <a:solidFill>
                            <a:srgbClr val="002060"/>
                          </a:solidFill>
                        </a:rPr>
                        <a:t>3,6</a:t>
                      </a:r>
                      <a:endParaRPr lang="ru-RU" sz="1400" b="1" dirty="0">
                        <a:solidFill>
                          <a:srgbClr val="002060"/>
                        </a:solidFill>
                      </a:endParaRPr>
                    </a:p>
                  </a:txBody>
                  <a:tcPr marL="9525" marR="9525" marT="9526" marB="0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4007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0" fontAlgn="t"/>
                      <a:r>
                        <a:rPr lang="ru-RU" sz="1400" b="1" i="1" u="none" strike="noStrike" dirty="0">
                          <a:solidFill>
                            <a:srgbClr val="002060"/>
                          </a:solidFill>
                          <a:latin typeface="Calibri"/>
                        </a:rPr>
                        <a:t>География </a:t>
                      </a:r>
                    </a:p>
                  </a:txBody>
                  <a:tcPr marL="9525" marR="9525" marT="9526" marB="0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1400" b="1" dirty="0" smtClean="0">
                          <a:solidFill>
                            <a:srgbClr val="002060"/>
                          </a:solidFill>
                        </a:rPr>
                        <a:t>4</a:t>
                      </a:r>
                      <a:endParaRPr lang="ru-RU" sz="1400" b="1" dirty="0">
                        <a:solidFill>
                          <a:srgbClr val="002060"/>
                        </a:solidFill>
                      </a:endParaRPr>
                    </a:p>
                  </a:txBody>
                  <a:tcPr marL="9525" marR="9525" marT="9526" marB="0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0" fontAlgn="t"/>
                      <a:r>
                        <a:rPr lang="ru-RU" sz="1400" b="1" i="0" u="none" strike="noStrike" dirty="0" smtClean="0">
                          <a:solidFill>
                            <a:srgbClr val="002060"/>
                          </a:solidFill>
                          <a:latin typeface="Calibri"/>
                        </a:rPr>
                        <a:t>3</a:t>
                      </a:r>
                      <a:endParaRPr lang="ru-RU" sz="1400" b="1" i="0" u="none" strike="noStrike" dirty="0">
                        <a:solidFill>
                          <a:srgbClr val="002060"/>
                        </a:solidFill>
                        <a:latin typeface="Calibri"/>
                      </a:endParaRPr>
                    </a:p>
                  </a:txBody>
                  <a:tcPr marL="9525" marR="9525" marT="9526" marB="0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1400" b="1" dirty="0" smtClean="0">
                          <a:solidFill>
                            <a:srgbClr val="002060"/>
                          </a:solidFill>
                        </a:rPr>
                        <a:t>3,48</a:t>
                      </a:r>
                      <a:endParaRPr lang="ru-RU" sz="1400" b="1" dirty="0">
                        <a:solidFill>
                          <a:srgbClr val="002060"/>
                        </a:solidFill>
                      </a:endParaRPr>
                    </a:p>
                  </a:txBody>
                  <a:tcPr marL="9525" marR="9525" marT="9526" marB="0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7524328" y="1692553"/>
            <a:ext cx="144016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 допущены к ГИА – </a:t>
            </a:r>
            <a:r>
              <a:rPr lang="ru-RU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 </a:t>
            </a:r>
          </a:p>
          <a:p>
            <a:endParaRPr lang="ru-RU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 получен </a:t>
            </a:r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аттестат – </a:t>
            </a:r>
            <a:r>
              <a:rPr lang="ru-RU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  <a:endParaRPr lang="ru-RU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885328537"/>
      </p:ext>
    </p:extLst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60" y="-18"/>
            <a:ext cx="9192896" cy="5164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142977" y="-6"/>
            <a:ext cx="7632849" cy="523206"/>
          </a:xfrm>
          <a:prstGeom prst="rect">
            <a:avLst/>
          </a:prstGeom>
          <a:noFill/>
        </p:spPr>
        <p:txBody>
          <a:bodyPr wrap="square" lIns="91426" tIns="45713" rIns="91426" bIns="45713" rtlCol="0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Государственная итоговая аттестация</a:t>
            </a:r>
            <a:endParaRPr lang="ru-RU" sz="20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9" name="Picture 2" descr="C:\Users\Afanaseva\Desktop\сам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282" y="113280"/>
            <a:ext cx="676250" cy="6725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6938994" y="4583922"/>
            <a:ext cx="2133600" cy="273844"/>
          </a:xfrm>
        </p:spPr>
        <p:txBody>
          <a:bodyPr/>
          <a:lstStyle/>
          <a:p>
            <a:fld id="{7B0860F1-307B-49B9-808A-EB6156C47EC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12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14282" y="699542"/>
            <a:ext cx="8822214" cy="39626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200"/>
              </a:spcAft>
            </a:pPr>
            <a:r>
              <a:rPr lang="ru-RU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/>
                <a:cs typeface="Times New Roman"/>
              </a:rPr>
              <a:t>Проблемы</a:t>
            </a:r>
            <a:endParaRPr lang="ru-RU" b="1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Times New Roman"/>
            </a:endParaRPr>
          </a:p>
          <a:p>
            <a:pPr algn="just">
              <a:lnSpc>
                <a:spcPct val="115000"/>
              </a:lnSpc>
            </a:pPr>
            <a:r>
              <a:rPr lang="ru-RU" sz="1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/>
                <a:cs typeface="Times New Roman"/>
              </a:rPr>
              <a:t>Учителя-предметники, не владея в достаточной степени критериями оценивания экзаменационных работ, </a:t>
            </a:r>
            <a:r>
              <a:rPr lang="ru-RU" sz="16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/>
                <a:cs typeface="Times New Roman"/>
              </a:rPr>
              <a:t>ежемесячно</a:t>
            </a:r>
            <a:r>
              <a:rPr lang="ru-RU" sz="1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/>
                <a:cs typeface="Times New Roman"/>
              </a:rPr>
              <a:t> проводят с обучающимися 9, 11 классов пробные работы не менее чем по двум предметам, фиксируют выполнение или невыполнение заданий. </a:t>
            </a:r>
            <a:endParaRPr lang="ru-RU" sz="1600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Times New Roman"/>
            </a:endParaRPr>
          </a:p>
          <a:p>
            <a:pPr algn="just">
              <a:lnSpc>
                <a:spcPct val="115000"/>
              </a:lnSpc>
            </a:pPr>
            <a:r>
              <a:rPr lang="ru-RU" sz="16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/>
                <a:cs typeface="Times New Roman"/>
              </a:rPr>
              <a:t>Анализ </a:t>
            </a:r>
            <a:r>
              <a:rPr lang="ru-RU" sz="1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/>
                <a:cs typeface="Times New Roman"/>
              </a:rPr>
              <a:t>работ не представлен, рекомендации отсутствуют. </a:t>
            </a:r>
            <a:endParaRPr lang="ru-RU" sz="1600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Times New Roman"/>
            </a:endParaRPr>
          </a:p>
          <a:p>
            <a:pPr algn="just">
              <a:lnSpc>
                <a:spcPct val="115000"/>
              </a:lnSpc>
            </a:pPr>
            <a:r>
              <a:rPr lang="ru-RU" sz="1600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/>
                <a:cs typeface="Times New Roman"/>
              </a:rPr>
              <a:t>Открытый банк заданий ФИПИ </a:t>
            </a:r>
            <a:r>
              <a:rPr lang="ru-RU" sz="1600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/>
                <a:cs typeface="Times New Roman"/>
              </a:rPr>
              <a:t>используется только в МБОУ «</a:t>
            </a:r>
            <a:r>
              <a:rPr lang="ru-RU" sz="1600" i="1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/>
                <a:cs typeface="Times New Roman"/>
              </a:rPr>
              <a:t>Билярская</a:t>
            </a:r>
            <a:r>
              <a:rPr lang="ru-RU" sz="1600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/>
                <a:cs typeface="Times New Roman"/>
              </a:rPr>
              <a:t> СОШ».</a:t>
            </a:r>
          </a:p>
          <a:p>
            <a:pPr algn="just">
              <a:lnSpc>
                <a:spcPct val="115000"/>
              </a:lnSpc>
            </a:pPr>
            <a:endParaRPr lang="ru-RU" sz="160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Times New Roman"/>
            </a:endParaRPr>
          </a:p>
          <a:p>
            <a:pPr algn="just">
              <a:lnSpc>
                <a:spcPct val="115000"/>
              </a:lnSpc>
            </a:pPr>
            <a:r>
              <a:rPr lang="ru-RU" sz="16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/>
                <a:cs typeface="Times New Roman"/>
              </a:rPr>
              <a:t>План-график </a:t>
            </a:r>
            <a:r>
              <a:rPr lang="ru-RU" sz="1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/>
                <a:cs typeface="Times New Roman"/>
              </a:rPr>
              <a:t>по подготовке к государственной итоговой аттестации </a:t>
            </a:r>
            <a:r>
              <a:rPr lang="ru-RU" sz="16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/>
                <a:cs typeface="Times New Roman"/>
              </a:rPr>
              <a:t>требует доработки </a:t>
            </a:r>
          </a:p>
          <a:p>
            <a:pPr algn="just">
              <a:lnSpc>
                <a:spcPct val="115000"/>
              </a:lnSpc>
            </a:pPr>
            <a:r>
              <a:rPr lang="ru-RU" sz="16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/>
                <a:cs typeface="Times New Roman"/>
              </a:rPr>
              <a:t>(</a:t>
            </a:r>
            <a:r>
              <a:rPr lang="ru-RU" sz="1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/>
                <a:cs typeface="Times New Roman"/>
              </a:rPr>
              <a:t>МБОУ «Алексеевская средняя общеобразовательная школа №2 с углубленным изучением отдельных предметов», МБОУ «Алексеевская средняя общеобразовательная школа №3 </a:t>
            </a:r>
            <a:r>
              <a:rPr lang="ru-RU" sz="1600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/>
                <a:cs typeface="Times New Roman"/>
              </a:rPr>
              <a:t>им.Г.С.Боровикова</a:t>
            </a:r>
            <a:r>
              <a:rPr lang="ru-RU" sz="1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/>
                <a:cs typeface="Times New Roman"/>
              </a:rPr>
              <a:t>», МБОУ «</a:t>
            </a:r>
            <a:r>
              <a:rPr lang="ru-RU" sz="1600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/>
                <a:cs typeface="Times New Roman"/>
              </a:rPr>
              <a:t>Ерыклинская</a:t>
            </a:r>
            <a:r>
              <a:rPr lang="ru-RU" sz="1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/>
                <a:cs typeface="Times New Roman"/>
              </a:rPr>
              <a:t> основная общеобразовательная школа», </a:t>
            </a:r>
            <a:endParaRPr lang="ru-RU" sz="1600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Times New Roman"/>
            </a:endParaRPr>
          </a:p>
          <a:p>
            <a:pPr algn="just">
              <a:lnSpc>
                <a:spcPct val="115000"/>
              </a:lnSpc>
            </a:pPr>
            <a:r>
              <a:rPr lang="ru-RU" sz="16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/>
                <a:cs typeface="Times New Roman"/>
              </a:rPr>
              <a:t>МБОУ </a:t>
            </a:r>
            <a:r>
              <a:rPr lang="ru-RU" sz="1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/>
                <a:cs typeface="Times New Roman"/>
              </a:rPr>
              <a:t>«Сахаровская средняя общеобразовательная школа», МБОУ «</a:t>
            </a:r>
            <a:r>
              <a:rPr lang="ru-RU" sz="1600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/>
                <a:cs typeface="Times New Roman"/>
              </a:rPr>
              <a:t>Куркульская</a:t>
            </a:r>
            <a:r>
              <a:rPr lang="ru-RU" sz="1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/>
                <a:cs typeface="Times New Roman"/>
              </a:rPr>
              <a:t> средняя общеобразовательная школа»). </a:t>
            </a:r>
          </a:p>
        </p:txBody>
      </p:sp>
    </p:spTree>
    <p:extLst>
      <p:ext uri="{BB962C8B-B14F-4D97-AF65-F5344CB8AC3E}">
        <p14:creationId xmlns:p14="http://schemas.microsoft.com/office/powerpoint/2010/main" val="2347420292"/>
      </p:ext>
    </p:extLst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60" y="-18"/>
            <a:ext cx="9192896" cy="5164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142977" y="-6"/>
            <a:ext cx="7632849" cy="523206"/>
          </a:xfrm>
          <a:prstGeom prst="rect">
            <a:avLst/>
          </a:prstGeom>
          <a:noFill/>
        </p:spPr>
        <p:txBody>
          <a:bodyPr wrap="square" lIns="91426" tIns="45713" rIns="91426" bIns="45713" rtlCol="0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Государственная итоговая аттестация</a:t>
            </a:r>
            <a:endParaRPr lang="ru-RU" sz="20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9" name="Picture 2" descr="C:\Users\Afanaseva\Desktop\сам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282" y="113280"/>
            <a:ext cx="676250" cy="6725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6938994" y="4583922"/>
            <a:ext cx="2133600" cy="273844"/>
          </a:xfrm>
        </p:spPr>
        <p:txBody>
          <a:bodyPr/>
          <a:lstStyle/>
          <a:p>
            <a:fld id="{7B0860F1-307B-49B9-808A-EB6156C47EC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13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14282" y="771550"/>
            <a:ext cx="8750206" cy="42950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1200"/>
              </a:spcAft>
            </a:pPr>
            <a:r>
              <a:rPr lang="ru-RU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/>
                <a:cs typeface="Times New Roman"/>
              </a:rPr>
              <a:t>Методической </a:t>
            </a:r>
            <a:r>
              <a:rPr lang="ru-RU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/>
                <a:cs typeface="Times New Roman"/>
              </a:rPr>
              <a:t>службе района</a:t>
            </a:r>
            <a:r>
              <a:rPr lang="ru-RU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/>
                <a:cs typeface="Times New Roman"/>
              </a:rPr>
              <a:t>:</a:t>
            </a:r>
            <a:endParaRPr lang="ru-RU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1200"/>
              </a:spcAft>
            </a:pPr>
            <a:r>
              <a:rPr lang="ru-RU" sz="16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/>
                <a:cs typeface="Times New Roman"/>
              </a:rPr>
              <a:t>провести </a:t>
            </a:r>
            <a:r>
              <a:rPr lang="ru-RU" sz="16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/>
                <a:cs typeface="Times New Roman"/>
              </a:rPr>
              <a:t>качественный анализ</a:t>
            </a:r>
            <a:r>
              <a:rPr lang="ru-RU" sz="1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/>
                <a:cs typeface="Times New Roman"/>
              </a:rPr>
              <a:t> результатов ОГЭ 2015/2016 учебного года, выявить проблемные темы и задания, характерные для школ района, дать рекомендации школам по тематике и срокам консультационных </a:t>
            </a:r>
            <a:r>
              <a:rPr lang="ru-RU" sz="16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/>
                <a:cs typeface="Times New Roman"/>
              </a:rPr>
              <a:t>занятий</a:t>
            </a:r>
            <a:endParaRPr lang="ru-RU" sz="160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1200"/>
              </a:spcAft>
            </a:pPr>
            <a:r>
              <a:rPr lang="ru-RU" sz="16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/>
                <a:cs typeface="Times New Roman"/>
              </a:rPr>
              <a:t>организовать </a:t>
            </a:r>
            <a:r>
              <a:rPr lang="ru-RU" sz="1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/>
                <a:cs typeface="Times New Roman"/>
              </a:rPr>
              <a:t>семинар с руководителем предметной комиссии по обществознанию, учителями обществознания, обучающимися 9, 11 классов по изучению критериев оценивания экзаменационных </a:t>
            </a:r>
            <a:r>
              <a:rPr lang="ru-RU" sz="16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/>
                <a:cs typeface="Times New Roman"/>
              </a:rPr>
              <a:t>работ</a:t>
            </a:r>
            <a:endParaRPr lang="ru-RU" sz="160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1200"/>
              </a:spcAft>
            </a:pPr>
            <a:r>
              <a:rPr lang="ru-RU" sz="16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/>
                <a:cs typeface="Times New Roman"/>
              </a:rPr>
              <a:t>провести </a:t>
            </a:r>
            <a:r>
              <a:rPr lang="ru-RU" sz="1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/>
                <a:cs typeface="Times New Roman"/>
              </a:rPr>
              <a:t>семинары для учителей-предметников </a:t>
            </a:r>
            <a:r>
              <a:rPr lang="ru-RU" sz="16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/>
                <a:cs typeface="Times New Roman"/>
              </a:rPr>
              <a:t>по изучению демоверсий ЕГЭ, ОГЭ и критериев оценивания </a:t>
            </a:r>
            <a:r>
              <a:rPr lang="ru-RU" sz="1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/>
                <a:cs typeface="Times New Roman"/>
              </a:rPr>
              <a:t>экзаменационных работ текущего </a:t>
            </a:r>
            <a:r>
              <a:rPr lang="ru-RU" sz="16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/>
                <a:cs typeface="Times New Roman"/>
              </a:rPr>
              <a:t>года</a:t>
            </a:r>
          </a:p>
          <a:p>
            <a:pPr algn="just">
              <a:lnSpc>
                <a:spcPct val="115000"/>
              </a:lnSpc>
              <a:spcAft>
                <a:spcPts val="1200"/>
              </a:spcAft>
            </a:pPr>
            <a:r>
              <a:rPr lang="ru-RU" sz="16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/>
                <a:cs typeface="Times New Roman"/>
              </a:rPr>
              <a:t>организовать </a:t>
            </a:r>
            <a:r>
              <a:rPr lang="ru-RU" sz="1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/>
                <a:cs typeface="Times New Roman"/>
              </a:rPr>
              <a:t>подготовку к ЕГЭ, ОГЭ </a:t>
            </a:r>
            <a:r>
              <a:rPr lang="ru-RU" sz="16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/>
                <a:cs typeface="Times New Roman"/>
              </a:rPr>
              <a:t>на основе материалов открытого банка данных и демоверсий ФИПИ</a:t>
            </a:r>
            <a:r>
              <a:rPr lang="ru-RU" sz="1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/>
                <a:cs typeface="Times New Roman"/>
              </a:rPr>
              <a:t> либо </a:t>
            </a:r>
            <a:r>
              <a:rPr lang="ru-RU" sz="1600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/>
                <a:cs typeface="Times New Roman"/>
              </a:rPr>
              <a:t>СтатГрада</a:t>
            </a:r>
            <a:endParaRPr lang="ru-RU" sz="160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1200"/>
              </a:spcAft>
            </a:pPr>
            <a:endParaRPr lang="ru-RU" sz="160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4217564899"/>
      </p:ext>
    </p:extLst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0538"/>
            <a:ext cx="9065608" cy="5164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043608" y="-18"/>
            <a:ext cx="7632849" cy="523206"/>
          </a:xfrm>
          <a:prstGeom prst="rect">
            <a:avLst/>
          </a:prstGeom>
          <a:noFill/>
        </p:spPr>
        <p:txBody>
          <a:bodyPr wrap="square" lIns="91426" tIns="45713" rIns="91426" bIns="45713" rtlCol="0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Государственная итоговая аттестация</a:t>
            </a:r>
            <a:endParaRPr lang="ru-RU" sz="20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9" name="Picture 2" descr="C:\Users\Afanaseva\Desktop\сам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282" y="113280"/>
            <a:ext cx="676250" cy="6725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6938994" y="4583922"/>
            <a:ext cx="2133600" cy="273844"/>
          </a:xfrm>
        </p:spPr>
        <p:txBody>
          <a:bodyPr/>
          <a:lstStyle/>
          <a:p>
            <a:fld id="{7B0860F1-307B-49B9-808A-EB6156C47EC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14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14282" y="771550"/>
            <a:ext cx="8750206" cy="41980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</a:pPr>
            <a:endParaRPr lang="ru-RU" sz="160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Times New Roman"/>
            </a:endParaRPr>
          </a:p>
          <a:p>
            <a:pPr algn="just">
              <a:lnSpc>
                <a:spcPct val="115000"/>
              </a:lnSpc>
            </a:pPr>
            <a:r>
              <a:rPr lang="ru-RU" sz="20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/>
                <a:cs typeface="Times New Roman"/>
              </a:rPr>
              <a:t>Администрации школ</a:t>
            </a:r>
            <a:r>
              <a:rPr lang="ru-RU" sz="2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/>
                <a:cs typeface="Times New Roman"/>
              </a:rPr>
              <a:t>:</a:t>
            </a:r>
          </a:p>
          <a:p>
            <a:pPr algn="just">
              <a:lnSpc>
                <a:spcPct val="115000"/>
              </a:lnSpc>
            </a:pPr>
            <a:endParaRPr lang="ru-RU" sz="200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Times New Roman"/>
            </a:endParaRPr>
          </a:p>
          <a:p>
            <a:pPr algn="just">
              <a:lnSpc>
                <a:spcPct val="115000"/>
              </a:lnSpc>
            </a:pPr>
            <a:r>
              <a:rPr lang="ru-RU" sz="20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/>
                <a:cs typeface="Times New Roman"/>
              </a:rPr>
              <a:t>принять план-график </a:t>
            </a:r>
            <a:r>
              <a:rPr lang="ru-RU" sz="20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/>
                <a:cs typeface="Times New Roman"/>
              </a:rPr>
              <a:t>по подготовке к государственной итоговой аттестации </a:t>
            </a:r>
          </a:p>
          <a:p>
            <a:pPr algn="just">
              <a:lnSpc>
                <a:spcPct val="115000"/>
              </a:lnSpc>
            </a:pPr>
            <a:r>
              <a:rPr lang="ru-RU" sz="20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/>
                <a:cs typeface="Times New Roman"/>
              </a:rPr>
              <a:t>на основе образцов документов МБОУ </a:t>
            </a:r>
            <a:r>
              <a:rPr lang="ru-RU" sz="20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/>
                <a:cs typeface="Times New Roman"/>
              </a:rPr>
              <a:t>«</a:t>
            </a:r>
            <a:r>
              <a:rPr lang="ru-RU" sz="2000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/>
                <a:cs typeface="Times New Roman"/>
              </a:rPr>
              <a:t>Билярская</a:t>
            </a:r>
            <a:r>
              <a:rPr lang="ru-RU" sz="20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/>
                <a:cs typeface="Times New Roman"/>
              </a:rPr>
              <a:t> СОШ</a:t>
            </a:r>
            <a:r>
              <a:rPr lang="ru-RU" sz="20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/>
                <a:cs typeface="Times New Roman"/>
              </a:rPr>
              <a:t>»</a:t>
            </a:r>
            <a:endParaRPr lang="ru-RU" sz="200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Times New Roman"/>
            </a:endParaRPr>
          </a:p>
          <a:p>
            <a:pPr algn="just">
              <a:lnSpc>
                <a:spcPct val="115000"/>
              </a:lnSpc>
            </a:pPr>
            <a:endParaRPr lang="ru-RU" sz="200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Times New Roman"/>
            </a:endParaRPr>
          </a:p>
          <a:p>
            <a:pPr algn="just">
              <a:lnSpc>
                <a:spcPct val="115000"/>
              </a:lnSpc>
            </a:pPr>
            <a:r>
              <a:rPr lang="ru-RU" sz="20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/>
                <a:cs typeface="Times New Roman"/>
              </a:rPr>
              <a:t>посетить </a:t>
            </a:r>
            <a:r>
              <a:rPr lang="ru-RU" sz="20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/>
                <a:cs typeface="Times New Roman"/>
              </a:rPr>
              <a:t>уроки, консультации учителей, на которых проводится изучение проблемных тем и </a:t>
            </a:r>
            <a:r>
              <a:rPr lang="ru-RU" sz="20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/>
                <a:cs typeface="Times New Roman"/>
              </a:rPr>
              <a:t>заданий</a:t>
            </a:r>
          </a:p>
          <a:p>
            <a:pPr algn="just">
              <a:lnSpc>
                <a:spcPct val="115000"/>
              </a:lnSpc>
            </a:pPr>
            <a:endParaRPr lang="ru-RU" sz="200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Times New Roman"/>
            </a:endParaRPr>
          </a:p>
          <a:p>
            <a:pPr algn="just">
              <a:lnSpc>
                <a:spcPct val="115000"/>
              </a:lnSpc>
            </a:pPr>
            <a:r>
              <a:rPr lang="ru-RU" sz="20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/>
                <a:cs typeface="Times New Roman"/>
              </a:rPr>
              <a:t>провести родительские собрания по мотивации выбора экзаменационных предметов выпускниками 9 </a:t>
            </a:r>
            <a:r>
              <a:rPr lang="ru-RU" sz="20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/>
                <a:cs typeface="Times New Roman"/>
              </a:rPr>
              <a:t>классов</a:t>
            </a:r>
            <a:endParaRPr lang="ru-RU" sz="200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Times New Roman"/>
            </a:endParaRPr>
          </a:p>
          <a:p>
            <a:pPr algn="just">
              <a:lnSpc>
                <a:spcPct val="115000"/>
              </a:lnSpc>
            </a:pPr>
            <a:endParaRPr lang="ru-RU" sz="160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381696714"/>
      </p:ext>
    </p:extLst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860" y="-20538"/>
            <a:ext cx="9192896" cy="5164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971600" y="339502"/>
            <a:ext cx="7920879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ru-RU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Приказ </a:t>
            </a:r>
            <a:r>
              <a:rPr lang="ru-RU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МОиН РТ от </a:t>
            </a:r>
            <a:r>
              <a:rPr lang="ru-RU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06.12.2016 </a:t>
            </a:r>
            <a:r>
              <a:rPr lang="ru-RU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№</a:t>
            </a:r>
            <a:r>
              <a:rPr lang="ru-RU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под-2323/16 </a:t>
            </a:r>
            <a:endParaRPr lang="ru-RU" b="1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anose="020B0604020202020204" pitchFamily="34" charset="0"/>
            </a:endParaRPr>
          </a:p>
          <a:p>
            <a:pPr algn="just">
              <a:defRPr/>
            </a:pPr>
            <a:r>
              <a:rPr lang="ru-RU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«</a:t>
            </a:r>
            <a:r>
              <a:rPr lang="ru-RU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Об утверждении состава экспертов по изучению состояния преподавания предметов в общеобразовательных организациях Алексеевского муниципального района</a:t>
            </a:r>
            <a:r>
              <a:rPr lang="ru-RU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»</a:t>
            </a:r>
            <a:endParaRPr lang="ru-RU" b="1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anose="020B0604020202020204" pitchFamily="34" charset="0"/>
            </a:endParaRPr>
          </a:p>
          <a:p>
            <a:pPr algn="just">
              <a:defRPr/>
            </a:pPr>
            <a:endParaRPr lang="ru-RU" b="1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anose="020B0604020202020204" pitchFamily="34" charset="0"/>
            </a:endParaRPr>
          </a:p>
          <a:p>
            <a:pPr algn="just">
              <a:defRPr/>
            </a:pPr>
            <a:r>
              <a:rPr lang="ru-RU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Экспертами </a:t>
            </a:r>
            <a:r>
              <a:rPr lang="ru-RU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предметных комиссий из числа учителей г.Казани </a:t>
            </a:r>
            <a:r>
              <a:rPr lang="ru-RU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посещены </a:t>
            </a:r>
            <a:r>
              <a:rPr lang="ru-RU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уроки русского языка, математики, физики, </a:t>
            </a:r>
            <a:r>
              <a:rPr lang="ru-RU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истории,  </a:t>
            </a:r>
            <a:r>
              <a:rPr lang="ru-RU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обществознания, химии, биологии, информатики, географии </a:t>
            </a:r>
            <a:endParaRPr lang="ru-RU" b="1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anose="020B0604020202020204" pitchFamily="34" charset="0"/>
            </a:endParaRPr>
          </a:p>
          <a:p>
            <a:pPr algn="just">
              <a:defRPr/>
            </a:pPr>
            <a:r>
              <a:rPr lang="ru-RU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(</a:t>
            </a:r>
            <a:r>
              <a:rPr lang="ru-RU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32 урока)</a:t>
            </a:r>
            <a:r>
              <a:rPr lang="ru-RU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, уроки татарского языка </a:t>
            </a:r>
            <a:r>
              <a:rPr lang="ru-RU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(3 урока)</a:t>
            </a:r>
            <a:r>
              <a:rPr lang="ru-RU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, проведено собеседование с каждым учителем, даны методические </a:t>
            </a:r>
            <a:r>
              <a:rPr lang="ru-RU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рекомендации</a:t>
            </a:r>
            <a:endParaRPr lang="ru-RU" kern="0" dirty="0" smtClean="0">
              <a:solidFill>
                <a:srgbClr val="FF0000"/>
              </a:solidFill>
              <a:cs typeface="Arial" panose="020B0604020202020204" pitchFamily="34" charset="0"/>
            </a:endParaRPr>
          </a:p>
        </p:txBody>
      </p:sp>
      <p:pic>
        <p:nvPicPr>
          <p:cNvPr id="8" name="Picture 2" descr="C:\Users\Afanaseva\Desktop\сам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282" y="113280"/>
            <a:ext cx="676250" cy="6725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6938994" y="4512486"/>
            <a:ext cx="2133600" cy="273844"/>
          </a:xfrm>
        </p:spPr>
        <p:txBody>
          <a:bodyPr/>
          <a:lstStyle/>
          <a:p>
            <a:fld id="{7B0860F1-307B-49B9-808A-EB6156C47EC5}" type="slidenum">
              <a:rPr lang="ru-RU" smtClean="0"/>
              <a:pPr/>
              <a:t>15</a:t>
            </a:fld>
            <a:endParaRPr lang="ru-RU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323528" y="3520628"/>
            <a:ext cx="8496943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Положительно</a:t>
            </a:r>
            <a:r>
              <a:rPr lang="ru-RU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</a:t>
            </a:r>
          </a:p>
          <a:p>
            <a:pPr algn="ctr"/>
            <a:r>
              <a:rPr lang="ru-RU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учителя владеют учебным материалом  и методикой преподавания предмета,</a:t>
            </a:r>
          </a:p>
          <a:p>
            <a:pPr algn="ctr"/>
            <a:r>
              <a:rPr lang="ru-RU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 уроках - атмосфера сотрудничества</a:t>
            </a:r>
            <a:endParaRPr lang="ru-RU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367822909"/>
      </p:ext>
    </p:extLst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8892"/>
            <a:ext cx="9192896" cy="5164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2" descr="C:\Users\Afanaseva\Desktop\сам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282" y="113280"/>
            <a:ext cx="676250" cy="6725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6938994" y="4512486"/>
            <a:ext cx="2133600" cy="273844"/>
          </a:xfrm>
        </p:spPr>
        <p:txBody>
          <a:bodyPr/>
          <a:lstStyle/>
          <a:p>
            <a:fld id="{7B0860F1-307B-49B9-808A-EB6156C47EC5}" type="slidenum">
              <a:rPr lang="ru-RU" smtClean="0"/>
              <a:pPr/>
              <a:t>16</a:t>
            </a:fld>
            <a:endParaRPr lang="ru-RU" dirty="0"/>
          </a:p>
        </p:txBody>
      </p:sp>
      <p:sp>
        <p:nvSpPr>
          <p:cNvPr id="2" name="TextBox 1"/>
          <p:cNvSpPr txBox="1"/>
          <p:nvPr/>
        </p:nvSpPr>
        <p:spPr>
          <a:xfrm>
            <a:off x="5076061" y="195495"/>
            <a:ext cx="360489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Рекомендации экспертов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67544" y="914980"/>
            <a:ext cx="8496944" cy="36009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spcAft>
                <a:spcPts val="600"/>
              </a:spcAft>
              <a:buAutoNum type="arabicPeriod"/>
              <a:defRPr/>
            </a:pPr>
            <a:r>
              <a:rPr lang="ru-RU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Развивать </a:t>
            </a:r>
            <a:r>
              <a:rPr lang="ru-RU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познавательную активность учащихся, интерес к уроку, используя инновационные технологии, ИКТ, ТСО, </a:t>
            </a:r>
            <a:r>
              <a:rPr lang="ru-RU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дополнительный </a:t>
            </a:r>
            <a:r>
              <a:rPr lang="ru-RU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печатный </a:t>
            </a:r>
            <a:r>
              <a:rPr lang="ru-RU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материал</a:t>
            </a:r>
          </a:p>
          <a:p>
            <a:pPr marL="342900" indent="-342900" algn="just">
              <a:spcAft>
                <a:spcPts val="600"/>
              </a:spcAft>
              <a:buFontTx/>
              <a:buAutoNum type="arabicPeriod"/>
              <a:defRPr/>
            </a:pPr>
            <a:r>
              <a:rPr lang="ru-RU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Разнообразить формы и методы работы, тщательно продумывать каждый урок и его </a:t>
            </a:r>
            <a:r>
              <a:rPr lang="ru-RU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этапы, соблюдать хронометраж урока</a:t>
            </a:r>
            <a:endParaRPr lang="ru-RU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anose="020B0604020202020204" pitchFamily="34" charset="0"/>
            </a:endParaRPr>
          </a:p>
          <a:p>
            <a:pPr marL="342900" indent="-342900" algn="just">
              <a:spcAft>
                <a:spcPts val="600"/>
              </a:spcAft>
              <a:buFontTx/>
              <a:buAutoNum type="arabicPeriod"/>
              <a:defRPr/>
            </a:pPr>
            <a:r>
              <a:rPr lang="ru-RU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Дифференцировать задания по уровню сложности на уроках и в домашней </a:t>
            </a:r>
            <a:r>
              <a:rPr lang="ru-RU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работе</a:t>
            </a:r>
            <a:endParaRPr lang="ru-RU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anose="020B0604020202020204" pitchFamily="34" charset="0"/>
            </a:endParaRPr>
          </a:p>
          <a:p>
            <a:pPr marL="342900" indent="-342900" algn="just">
              <a:spcAft>
                <a:spcPts val="600"/>
              </a:spcAft>
              <a:buAutoNum type="arabicPeriod"/>
              <a:defRPr/>
            </a:pPr>
            <a:r>
              <a:rPr lang="ru-RU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Системно вести </a:t>
            </a:r>
            <a:r>
              <a:rPr lang="ru-RU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работу по выработке навыка полного, доказательного ответа на поставленный </a:t>
            </a:r>
            <a:r>
              <a:rPr lang="ru-RU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вопрос, работать </a:t>
            </a:r>
            <a:r>
              <a:rPr lang="ru-RU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над развитием речи учащихся</a:t>
            </a:r>
          </a:p>
          <a:p>
            <a:pPr marL="342900" indent="-342900" algn="just">
              <a:spcAft>
                <a:spcPts val="600"/>
              </a:spcAft>
              <a:buAutoNum type="arabicPeriod"/>
              <a:defRPr/>
            </a:pPr>
            <a:r>
              <a:rPr lang="ru-RU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Согласовать </a:t>
            </a:r>
            <a:r>
              <a:rPr lang="ru-RU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рабочие программы с темами </a:t>
            </a:r>
            <a:r>
              <a:rPr lang="ru-RU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уроков</a:t>
            </a:r>
          </a:p>
          <a:p>
            <a:pPr marL="342900" indent="-342900" algn="just">
              <a:spcAft>
                <a:spcPts val="600"/>
              </a:spcAft>
              <a:buAutoNum type="arabicPeriod"/>
              <a:defRPr/>
            </a:pPr>
            <a:r>
              <a:rPr lang="ru-RU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Комментировать оценки учащихся</a:t>
            </a:r>
          </a:p>
          <a:p>
            <a:pPr marL="342900" indent="-342900" algn="just">
              <a:spcAft>
                <a:spcPts val="600"/>
              </a:spcAft>
              <a:buAutoNum type="arabicPeriod"/>
              <a:defRPr/>
            </a:pPr>
            <a:r>
              <a:rPr lang="ru-RU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Использовать на уроке </a:t>
            </a:r>
            <a:r>
              <a:rPr lang="ru-RU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здоровьесберегающие</a:t>
            </a:r>
            <a:r>
              <a:rPr lang="ru-RU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 технологии</a:t>
            </a:r>
            <a:endParaRPr lang="ru-RU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27801623"/>
      </p:ext>
    </p:extLst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0538"/>
            <a:ext cx="9192896" cy="5164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890531" y="699542"/>
            <a:ext cx="798909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ru-RU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С целью более эффективной подготовки учащихся к ГИА заменить используемый УМК (автор А.И. Кравченко изд-во «Русское слово») на УМК под ред. </a:t>
            </a:r>
            <a:r>
              <a:rPr lang="ru-RU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Л.Н.Боголюбова</a:t>
            </a:r>
            <a:r>
              <a:rPr lang="ru-RU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 изд-во «Просвещение</a:t>
            </a:r>
            <a:r>
              <a:rPr lang="ru-RU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»</a:t>
            </a:r>
            <a:endParaRPr lang="ru-RU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anose="020B0604020202020204" pitchFamily="34" charset="0"/>
            </a:endParaRPr>
          </a:p>
        </p:txBody>
      </p:sp>
      <p:pic>
        <p:nvPicPr>
          <p:cNvPr id="8" name="Picture 2" descr="C:\Users\Afanaseva\Desktop\сам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282" y="113280"/>
            <a:ext cx="676250" cy="6725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6938994" y="4512486"/>
            <a:ext cx="2133600" cy="273844"/>
          </a:xfrm>
        </p:spPr>
        <p:txBody>
          <a:bodyPr/>
          <a:lstStyle/>
          <a:p>
            <a:fld id="{7B0860F1-307B-49B9-808A-EB6156C47EC5}" type="slidenum">
              <a:rPr lang="ru-RU" smtClean="0"/>
              <a:pPr/>
              <a:t>17</a:t>
            </a:fld>
            <a:endParaRPr lang="ru-RU" dirty="0"/>
          </a:p>
        </p:txBody>
      </p:sp>
      <p:sp>
        <p:nvSpPr>
          <p:cNvPr id="2" name="TextBox 1"/>
          <p:cNvSpPr txBox="1"/>
          <p:nvPr/>
        </p:nvSpPr>
        <p:spPr>
          <a:xfrm>
            <a:off x="1187624" y="123478"/>
            <a:ext cx="48309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Обществознание</a:t>
            </a:r>
            <a:endParaRPr lang="ru-RU" sz="28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331640" y="1707654"/>
            <a:ext cx="374631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Биология</a:t>
            </a:r>
            <a:endParaRPr lang="ru-RU" sz="28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23529" y="2283718"/>
            <a:ext cx="842493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Для более эффективной работы в рамках подготовки </a:t>
            </a:r>
            <a:r>
              <a:rPr lang="ru-RU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 </a:t>
            </a:r>
            <a:r>
              <a:rPr lang="ru-RU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ОГЭ </a:t>
            </a:r>
            <a:r>
              <a:rPr lang="ru-RU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заменить  </a:t>
            </a:r>
            <a:r>
              <a:rPr lang="ru-RU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УМК </a:t>
            </a:r>
            <a:r>
              <a:rPr lang="ru-RU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«Линия </a:t>
            </a:r>
            <a:r>
              <a:rPr lang="ru-RU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жизни» </a:t>
            </a:r>
            <a:r>
              <a:rPr lang="ru-RU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В.В.Пасечник</a:t>
            </a:r>
            <a:r>
              <a:rPr lang="ru-RU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 </a:t>
            </a:r>
            <a:r>
              <a:rPr lang="ru-RU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класс на другие УМК </a:t>
            </a:r>
            <a:r>
              <a:rPr lang="ru-RU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 биологии</a:t>
            </a:r>
          </a:p>
          <a:p>
            <a:r>
              <a:rPr lang="ru-RU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В.В.Пасечник</a:t>
            </a:r>
            <a:r>
              <a:rPr lang="ru-RU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и соавторов</a:t>
            </a:r>
            <a:endParaRPr lang="ru-RU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331640" y="3291830"/>
            <a:ext cx="516450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Подготовка к ГИА</a:t>
            </a:r>
            <a:endParaRPr lang="ru-RU" sz="28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395536" y="3867894"/>
            <a:ext cx="848409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ru-RU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При </a:t>
            </a:r>
            <a:r>
              <a:rPr lang="ru-RU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проведении тренировочных </a:t>
            </a:r>
            <a:r>
              <a:rPr lang="ru-RU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работ в 9, 11 классах использовать открытый банк заданий ФИПИ, изучить критерии оценивания, демоверсии, спецификации,  кодификаторы  2017г.</a:t>
            </a:r>
            <a:endParaRPr lang="ru-RU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9282762"/>
      </p:ext>
    </p:extLst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3694" y="19452"/>
            <a:ext cx="9192896" cy="5164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179512" y="915566"/>
            <a:ext cx="8750206" cy="34470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ru-RU" sz="2000" dirty="0" smtClean="0">
                <a:solidFill>
                  <a:srgbClr val="002060"/>
                </a:solidFill>
                <a:cs typeface="Arial" panose="020B0604020202020204" pitchFamily="34" charset="0"/>
              </a:rPr>
              <a:t> </a:t>
            </a:r>
            <a:r>
              <a:rPr lang="ru-RU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Проблемы:</a:t>
            </a:r>
          </a:p>
          <a:p>
            <a:pPr algn="just">
              <a:defRPr/>
            </a:pPr>
            <a:endParaRPr lang="ru-RU" sz="2000" dirty="0">
              <a:solidFill>
                <a:srgbClr val="0070C0"/>
              </a:solidFill>
              <a:cs typeface="Arial" panose="020B0604020202020204" pitchFamily="34" charset="0"/>
            </a:endParaRPr>
          </a:p>
          <a:p>
            <a:pPr algn="just">
              <a:defRPr/>
            </a:pPr>
            <a:r>
              <a:rPr lang="ru-RU" sz="20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Оснащение предметно-пространственной среды в соответствии с требованиями ФГОС </a:t>
            </a:r>
            <a:r>
              <a:rPr lang="ru-RU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соответствует частично </a:t>
            </a:r>
            <a:r>
              <a:rPr lang="ru-RU" sz="20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в 5 ДОУ (например, в новом построенном здании МБДОУ детском саду№6  «Пчелка</a:t>
            </a:r>
            <a:r>
              <a:rPr lang="ru-RU" sz="20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»)</a:t>
            </a:r>
          </a:p>
          <a:p>
            <a:pPr algn="just">
              <a:defRPr/>
            </a:pPr>
            <a:endParaRPr lang="ru-RU" sz="2000" dirty="0">
              <a:solidFill>
                <a:srgbClr val="0070C0"/>
              </a:solidFill>
              <a:cs typeface="Arial" panose="020B0604020202020204" pitchFamily="34" charset="0"/>
            </a:endParaRPr>
          </a:p>
          <a:p>
            <a:pPr marL="342900" indent="-342900" algn="just">
              <a:buAutoNum type="arabicPeriod"/>
              <a:defRPr/>
            </a:pPr>
            <a:endParaRPr lang="ru-RU" sz="2000" dirty="0">
              <a:solidFill>
                <a:srgbClr val="0070C0"/>
              </a:solidFill>
              <a:cs typeface="Arial" panose="020B0604020202020204" pitchFamily="34" charset="0"/>
            </a:endParaRPr>
          </a:p>
          <a:p>
            <a:pPr algn="just">
              <a:defRPr/>
            </a:pPr>
            <a:r>
              <a:rPr lang="ru-RU" sz="20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Прочие дошкольные </a:t>
            </a:r>
            <a:r>
              <a:rPr lang="ru-RU" sz="20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организации </a:t>
            </a:r>
            <a:r>
              <a:rPr lang="ru-RU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не оснащены в достаточном количестве  </a:t>
            </a:r>
            <a:r>
              <a:rPr lang="ru-RU" sz="20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развивающими играми, игрушками, современным физкультурным и спортивным </a:t>
            </a:r>
            <a:r>
              <a:rPr lang="ru-RU" sz="20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оборудованием </a:t>
            </a:r>
            <a:endParaRPr lang="ru-RU" sz="20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anose="020B0604020202020204" pitchFamily="34" charset="0"/>
            </a:endParaRPr>
          </a:p>
          <a:p>
            <a:pPr marL="342900" indent="-342900" algn="just">
              <a:buAutoNum type="arabicPeriod"/>
              <a:defRPr/>
            </a:pPr>
            <a:endParaRPr lang="ru-RU" dirty="0">
              <a:solidFill>
                <a:srgbClr val="002060"/>
              </a:solidFill>
              <a:cs typeface="Arial" panose="020B0604020202020204" pitchFamily="34" charset="0"/>
            </a:endParaRPr>
          </a:p>
        </p:txBody>
      </p:sp>
      <p:pic>
        <p:nvPicPr>
          <p:cNvPr id="8" name="Picture 2" descr="C:\Users\Afanaseva\Desktop\сам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282" y="113280"/>
            <a:ext cx="676250" cy="6725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6938994" y="4512486"/>
            <a:ext cx="2133600" cy="273844"/>
          </a:xfrm>
        </p:spPr>
        <p:txBody>
          <a:bodyPr/>
          <a:lstStyle/>
          <a:p>
            <a:fld id="{7B0860F1-307B-49B9-808A-EB6156C47EC5}" type="slidenum">
              <a:rPr lang="ru-RU" smtClean="0"/>
              <a:pPr/>
              <a:t>18</a:t>
            </a:fld>
            <a:endParaRPr lang="ru-RU" dirty="0"/>
          </a:p>
        </p:txBody>
      </p:sp>
      <p:sp>
        <p:nvSpPr>
          <p:cNvPr id="2" name="TextBox 1"/>
          <p:cNvSpPr txBox="1"/>
          <p:nvPr/>
        </p:nvSpPr>
        <p:spPr>
          <a:xfrm>
            <a:off x="1691680" y="270160"/>
            <a:ext cx="69127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Дошкольное образование</a:t>
            </a:r>
            <a:endParaRPr lang="ru-RU" sz="28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384131241"/>
      </p:ext>
    </p:extLst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8896" y="22890"/>
            <a:ext cx="9192896" cy="5164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179512" y="843558"/>
            <a:ext cx="8750206" cy="43704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ru-RU" sz="2000" dirty="0" smtClean="0">
                <a:solidFill>
                  <a:srgbClr val="002060"/>
                </a:solidFill>
                <a:cs typeface="Arial" panose="020B0604020202020204" pitchFamily="34" charset="0"/>
              </a:rPr>
              <a:t> </a:t>
            </a:r>
            <a:r>
              <a:rPr lang="ru-RU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Рекомендации:</a:t>
            </a:r>
          </a:p>
          <a:p>
            <a:pPr algn="just">
              <a:defRPr/>
            </a:pPr>
            <a:endParaRPr lang="ru-RU" sz="2000" dirty="0">
              <a:solidFill>
                <a:srgbClr val="002060"/>
              </a:solidFill>
              <a:cs typeface="Arial" panose="020B0604020202020204" pitchFamily="34" charset="0"/>
            </a:endParaRPr>
          </a:p>
          <a:p>
            <a:pPr algn="just">
              <a:defRPr/>
            </a:pPr>
            <a:r>
              <a:rPr lang="ru-RU" sz="20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повысить </a:t>
            </a:r>
            <a:r>
              <a:rPr lang="ru-RU" sz="20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профессиональную компетентность педагогов ДОО в вопросах  организации образовательной деятельности в соответствии с ФГОС </a:t>
            </a:r>
            <a:r>
              <a:rPr lang="ru-RU" sz="20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ДО</a:t>
            </a:r>
          </a:p>
          <a:p>
            <a:pPr algn="just">
              <a:defRPr/>
            </a:pPr>
            <a:endParaRPr lang="ru-RU" sz="20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anose="020B0604020202020204" pitchFamily="34" charset="0"/>
            </a:endParaRPr>
          </a:p>
          <a:p>
            <a:pPr algn="just">
              <a:defRPr/>
            </a:pPr>
            <a:r>
              <a:rPr lang="ru-RU" sz="20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усилить работу  </a:t>
            </a:r>
            <a:r>
              <a:rPr lang="ru-RU" sz="20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по повышению качества обучения  детей двум государственным языкам </a:t>
            </a:r>
            <a:r>
              <a:rPr lang="ru-RU" sz="20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РТ</a:t>
            </a:r>
          </a:p>
          <a:p>
            <a:pPr algn="just">
              <a:defRPr/>
            </a:pPr>
            <a:endParaRPr lang="ru-RU" sz="20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anose="020B0604020202020204" pitchFamily="34" charset="0"/>
            </a:endParaRPr>
          </a:p>
          <a:p>
            <a:pPr algn="just">
              <a:defRPr/>
            </a:pPr>
            <a:r>
              <a:rPr lang="ru-RU" sz="20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обеспечивать преемственность </a:t>
            </a:r>
            <a:r>
              <a:rPr lang="ru-RU" sz="20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в работе дошкольных образовательных учреждений и начальной школы в  рамках реализации  ФГОС </a:t>
            </a:r>
            <a:r>
              <a:rPr lang="ru-RU" sz="20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ДО</a:t>
            </a:r>
          </a:p>
          <a:p>
            <a:pPr algn="just">
              <a:defRPr/>
            </a:pPr>
            <a:endParaRPr lang="ru-RU" sz="20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anose="020B0604020202020204" pitchFamily="34" charset="0"/>
            </a:endParaRPr>
          </a:p>
          <a:p>
            <a:pPr algn="just">
              <a:defRPr/>
            </a:pPr>
            <a:r>
              <a:rPr lang="ru-RU" sz="20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увеличить количество педагогов, участвующих в профессиональных </a:t>
            </a:r>
            <a:r>
              <a:rPr lang="ru-RU" sz="20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конкурсах</a:t>
            </a:r>
            <a:endParaRPr lang="ru-RU" sz="20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anose="020B0604020202020204" pitchFamily="34" charset="0"/>
            </a:endParaRPr>
          </a:p>
          <a:p>
            <a:pPr marL="342900" indent="-342900" algn="just">
              <a:buAutoNum type="arabicPeriod"/>
              <a:defRPr/>
            </a:pPr>
            <a:endParaRPr lang="ru-RU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anose="020B0604020202020204" pitchFamily="34" charset="0"/>
            </a:endParaRPr>
          </a:p>
        </p:txBody>
      </p:sp>
      <p:pic>
        <p:nvPicPr>
          <p:cNvPr id="8" name="Picture 2" descr="C:\Users\Afanaseva\Desktop\сам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282" y="113280"/>
            <a:ext cx="676250" cy="6725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6938994" y="4512486"/>
            <a:ext cx="2133600" cy="273844"/>
          </a:xfrm>
        </p:spPr>
        <p:txBody>
          <a:bodyPr/>
          <a:lstStyle/>
          <a:p>
            <a:fld id="{7B0860F1-307B-49B9-808A-EB6156C47EC5}" type="slidenum">
              <a:rPr lang="ru-RU" smtClean="0"/>
              <a:pPr/>
              <a:t>19</a:t>
            </a:fld>
            <a:endParaRPr lang="ru-RU" dirty="0"/>
          </a:p>
        </p:txBody>
      </p:sp>
      <p:sp>
        <p:nvSpPr>
          <p:cNvPr id="2" name="TextBox 1"/>
          <p:cNvSpPr txBox="1"/>
          <p:nvPr/>
        </p:nvSpPr>
        <p:spPr>
          <a:xfrm>
            <a:off x="1691680" y="270160"/>
            <a:ext cx="69127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Дошкольное образование</a:t>
            </a:r>
            <a:endParaRPr lang="ru-RU" sz="28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999469004"/>
      </p:ext>
    </p:extLst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8896" y="22890"/>
            <a:ext cx="9192896" cy="5164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14282" y="885363"/>
            <a:ext cx="8750206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ru-RU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Рекомендации</a:t>
            </a:r>
            <a:r>
              <a:rPr lang="ru-RU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:</a:t>
            </a:r>
          </a:p>
          <a:p>
            <a:pPr algn="just">
              <a:defRPr/>
            </a:pPr>
            <a:endParaRPr lang="ru-RU" sz="2000" dirty="0" smtClean="0">
              <a:solidFill>
                <a:srgbClr val="002060"/>
              </a:solidFill>
              <a:cs typeface="Arial" panose="020B0604020202020204" pitchFamily="34" charset="0"/>
            </a:endParaRPr>
          </a:p>
          <a:p>
            <a:pPr algn="just">
              <a:defRPr/>
            </a:pPr>
            <a:r>
              <a:rPr lang="ru-RU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Обеспечить </a:t>
            </a:r>
            <a:r>
              <a:rPr lang="ru-RU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адресность методической работы по управлению профессиональным ростом учителя с учетом анализа индивидуальных профессиональных </a:t>
            </a:r>
            <a:r>
              <a:rPr lang="ru-RU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затруднений</a:t>
            </a:r>
          </a:p>
          <a:p>
            <a:pPr algn="just">
              <a:defRPr/>
            </a:pPr>
            <a:endParaRPr lang="ru-RU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anose="020B0604020202020204" pitchFamily="34" charset="0"/>
            </a:endParaRPr>
          </a:p>
          <a:p>
            <a:pPr algn="just">
              <a:defRPr/>
            </a:pPr>
            <a:r>
              <a:rPr lang="ru-RU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Вовлекать педагогов в </a:t>
            </a:r>
            <a:r>
              <a:rPr lang="ru-RU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активную творческую </a:t>
            </a:r>
            <a:r>
              <a:rPr lang="ru-RU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деятельность</a:t>
            </a:r>
            <a:endParaRPr lang="ru-RU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anose="020B0604020202020204" pitchFamily="34" charset="0"/>
            </a:endParaRPr>
          </a:p>
          <a:p>
            <a:pPr algn="just">
              <a:defRPr/>
            </a:pPr>
            <a:endParaRPr lang="ru-RU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anose="020B0604020202020204" pitchFamily="34" charset="0"/>
            </a:endParaRPr>
          </a:p>
          <a:p>
            <a:pPr algn="just">
              <a:defRPr/>
            </a:pPr>
            <a:r>
              <a:rPr lang="ru-RU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Осуществлять </a:t>
            </a:r>
            <a:r>
              <a:rPr lang="ru-RU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своевременную и целенаправленную курсовую подготовку педагогических </a:t>
            </a:r>
            <a:r>
              <a:rPr lang="ru-RU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работников</a:t>
            </a:r>
          </a:p>
          <a:p>
            <a:pPr algn="just">
              <a:defRPr/>
            </a:pPr>
            <a:endParaRPr lang="ru-RU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anose="020B0604020202020204" pitchFamily="34" charset="0"/>
            </a:endParaRPr>
          </a:p>
          <a:p>
            <a:pPr algn="just">
              <a:defRPr/>
            </a:pPr>
            <a:r>
              <a:rPr lang="ru-RU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Вести  </a:t>
            </a:r>
            <a:r>
              <a:rPr lang="ru-RU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целенаправленную  работу по созданию условий, способствующих привлечению в образовательные организации района молодых квалифицированных </a:t>
            </a:r>
            <a:r>
              <a:rPr lang="ru-RU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специалистов</a:t>
            </a:r>
            <a:endParaRPr lang="ru-RU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anose="020B0604020202020204" pitchFamily="34" charset="0"/>
            </a:endParaRPr>
          </a:p>
          <a:p>
            <a:pPr marL="342900" indent="-342900" algn="just">
              <a:buAutoNum type="arabicPeriod"/>
              <a:defRPr/>
            </a:pPr>
            <a:endParaRPr lang="ru-RU" dirty="0">
              <a:solidFill>
                <a:srgbClr val="002060"/>
              </a:solidFill>
              <a:cs typeface="Arial" panose="020B0604020202020204" pitchFamily="34" charset="0"/>
            </a:endParaRPr>
          </a:p>
        </p:txBody>
      </p:sp>
      <p:pic>
        <p:nvPicPr>
          <p:cNvPr id="8" name="Picture 2" descr="C:\Users\Afanaseva\Desktop\сам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282" y="113280"/>
            <a:ext cx="676250" cy="6725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6938994" y="4512486"/>
            <a:ext cx="2133600" cy="273844"/>
          </a:xfrm>
        </p:spPr>
        <p:txBody>
          <a:bodyPr/>
          <a:lstStyle/>
          <a:p>
            <a:fld id="{7B0860F1-307B-49B9-808A-EB6156C47EC5}" type="slidenum">
              <a:rPr lang="ru-RU" smtClean="0"/>
              <a:pPr/>
              <a:t>20</a:t>
            </a:fld>
            <a:endParaRPr lang="ru-RU" dirty="0"/>
          </a:p>
        </p:txBody>
      </p:sp>
      <p:sp>
        <p:nvSpPr>
          <p:cNvPr id="2" name="TextBox 1"/>
          <p:cNvSpPr txBox="1"/>
          <p:nvPr/>
        </p:nvSpPr>
        <p:spPr>
          <a:xfrm>
            <a:off x="2282944" y="262580"/>
            <a:ext cx="55446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Кадровая работа</a:t>
            </a:r>
            <a:endParaRPr lang="ru-RU" sz="28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421452746"/>
      </p:ext>
    </p:extLst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" y="-18"/>
            <a:ext cx="9192896" cy="5164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133124" y="1214428"/>
            <a:ext cx="8868032" cy="217882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ru-RU" sz="2800" b="1" i="1" dirty="0" smtClean="0">
                <a:solidFill>
                  <a:srgbClr val="0070C0"/>
                </a:solidFill>
              </a:rPr>
              <a:t>Важно не количество знаний, а качество их. </a:t>
            </a:r>
            <a:br>
              <a:rPr lang="ru-RU" sz="2800" b="1" i="1" dirty="0" smtClean="0">
                <a:solidFill>
                  <a:srgbClr val="0070C0"/>
                </a:solidFill>
              </a:rPr>
            </a:br>
            <a:r>
              <a:rPr lang="ru-RU" sz="2800" b="1" i="1" dirty="0" smtClean="0">
                <a:solidFill>
                  <a:srgbClr val="0070C0"/>
                </a:solidFill>
              </a:rPr>
              <a:t>Можно знать очень многое, не зная самого нужного.</a:t>
            </a:r>
            <a:br>
              <a:rPr lang="ru-RU" sz="2800" b="1" i="1" dirty="0" smtClean="0">
                <a:solidFill>
                  <a:srgbClr val="0070C0"/>
                </a:solidFill>
              </a:rPr>
            </a:br>
            <a:r>
              <a:rPr lang="ru-RU" sz="2800" b="1" i="1" dirty="0" smtClean="0">
                <a:solidFill>
                  <a:srgbClr val="A8246F"/>
                </a:solidFill>
              </a:rPr>
              <a:t>Лев Толстой</a:t>
            </a:r>
            <a:endParaRPr lang="ru-RU" sz="2800" b="1" i="1" dirty="0">
              <a:solidFill>
                <a:srgbClr val="A8246F"/>
              </a:solidFill>
            </a:endParaRPr>
          </a:p>
        </p:txBody>
      </p:sp>
      <p:pic>
        <p:nvPicPr>
          <p:cNvPr id="8" name="Picture 2" descr="C:\Users\Afanaseva\Desktop\сам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282" y="113280"/>
            <a:ext cx="676250" cy="6725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6938994" y="4512486"/>
            <a:ext cx="2133600" cy="273844"/>
          </a:xfrm>
        </p:spPr>
        <p:txBody>
          <a:bodyPr/>
          <a:lstStyle/>
          <a:p>
            <a:fld id="{7B0860F1-307B-49B9-808A-EB6156C47EC5}" type="slidenum">
              <a:rPr lang="ru-RU" smtClean="0"/>
              <a:pPr/>
              <a:t>21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26661116"/>
      </p:ext>
    </p:extLst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2546"/>
            <a:ext cx="9144000" cy="5143500"/>
          </a:xfrm>
          <a:prstGeom prst="rect">
            <a:avLst/>
          </a:prstGeom>
          <a:ln>
            <a:noFill/>
          </a:ln>
          <a:effectLst>
            <a:softEdge rad="112500"/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875" y="-44449"/>
            <a:ext cx="9175750" cy="5237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0" y="2028800"/>
            <a:ext cx="9144000" cy="830966"/>
          </a:xfrm>
          <a:prstGeom prst="rect">
            <a:avLst/>
          </a:prstGeom>
        </p:spPr>
        <p:txBody>
          <a:bodyPr wrap="square" lIns="91410" tIns="45705" rIns="91410" bIns="45705">
            <a:spAutoFit/>
          </a:bodyPr>
          <a:lstStyle/>
          <a:p>
            <a:pPr algn="ctr" defTabSz="914063"/>
            <a:r>
              <a:rPr lang="ru-RU" altLang="ru-RU" sz="4800" b="1" kern="0" dirty="0">
                <a:solidFill>
                  <a:srgbClr val="00206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СПАСИБО ЗА ВНИМАНИЕ!</a:t>
            </a:r>
            <a:endParaRPr lang="ru-RU" sz="4800" kern="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1901767"/>
      </p:ext>
    </p:extLst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6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622</TotalTime>
  <Words>1271</Words>
  <Application>Microsoft Office PowerPoint</Application>
  <PresentationFormat>Экран (16:9)</PresentationFormat>
  <Paragraphs>245</Paragraphs>
  <Slides>22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3</vt:i4>
      </vt:variant>
      <vt:variant>
        <vt:lpstr>Заголовки слайдов</vt:lpstr>
      </vt:variant>
      <vt:variant>
        <vt:i4>22</vt:i4>
      </vt:variant>
    </vt:vector>
  </HeadingPairs>
  <TitlesOfParts>
    <vt:vector size="25" baseType="lpstr">
      <vt:lpstr>Тема Office</vt:lpstr>
      <vt:lpstr>6_Тема Office</vt:lpstr>
      <vt:lpstr>1_Тема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Зиганшина</dc:creator>
  <cp:lastModifiedBy>Салахова</cp:lastModifiedBy>
  <cp:revision>124</cp:revision>
  <cp:lastPrinted>2016-12-08T15:53:53Z</cp:lastPrinted>
  <dcterms:created xsi:type="dcterms:W3CDTF">2016-12-07T17:23:09Z</dcterms:created>
  <dcterms:modified xsi:type="dcterms:W3CDTF">2016-12-19T17:04:36Z</dcterms:modified>
</cp:coreProperties>
</file>